
<file path=[Content_Types].xml><?xml version="1.0" encoding="utf-8"?>
<Types xmlns="http://schemas.openxmlformats.org/package/2006/content-types">
  <Override PartName="/ppt/slides/slide18.xml" ContentType="application/vnd.openxmlformats-officedocument.presentationml.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slides/slide38.xml" ContentType="application/vnd.openxmlformats-officedocument.presentationml.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slides/slide34.xml" ContentType="application/vnd.openxmlformats-officedocument.presentationml.slide+xml"/>
  <Default Extension="jpeg" ContentType="image/jpeg"/>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Override PartName="/ppt/slides/slide22.xml" ContentType="application/vnd.openxmlformats-officedocument.presentationml.slide+xml"/>
  <Override PartName="/ppt/slides/slide30.xml" ContentType="application/vnd.openxmlformats-officedocument.presentationml.slide+xml"/>
  <Default Extension="xml" ContentType="application/xml"/>
  <Override PartName="/ppt/slides/slide19.xml" ContentType="application/vnd.openxmlformats-officedocument.presentationml.slide+xml"/>
  <Override PartName="/ppt/tableStyles.xml" ContentType="application/vnd.openxmlformats-officedocument.presentationml.tableStyles+xml"/>
  <Override PartName="/ppt/slides/slide15.xml" ContentType="application/vnd.openxmlformats-officedocument.presentationml.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7.xml" ContentType="application/vnd.openxmlformats-officedocument.presentationml.slide+xml"/>
  <Override PartName="/ppt/slides/slide35.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slides/slide23.xml" ContentType="application/vnd.openxmlformats-officedocument.presentationml.slide+xml"/>
  <Override PartName="/ppt/slides/slide31.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28.xml" ContentType="application/vnd.openxmlformats-officedocument.presentationml.slide+xml"/>
  <Override PartName="/ppt/slides/slide36.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32.xml" ContentType="application/vnd.openxmlformats-officedocument.presentationml.slide+xml"/>
  <Override PartName="/ppt/slides/slide20.xml" ContentType="application/vnd.openxmlformats-officedocument.presentationml.slide+xml"/>
  <Override PartName="/ppt/slides/slide1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s/slide37.xml" ContentType="application/vnd.openxmlformats-officedocument.presentationml.slide+xml"/>
  <Override PartName="/ppt/slides/slide29.xml" ContentType="application/vnd.openxmlformats-officedocument.presentationml.slide+xml"/>
  <Override PartName="/ppt/slideLayouts/slideLayout4.xml" ContentType="application/vnd.openxmlformats-officedocument.presentationml.slideLayout+xml"/>
  <Override PartName="/ppt/slides/slide25.xml" ContentType="application/vnd.openxmlformats-officedocument.presentationml.slide+xml"/>
  <Override PartName="/ppt/slides/slide33.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94660"/>
  </p:normalViewPr>
  <p:slideViewPr>
    <p:cSldViewPr snapToGrid="0" snapToObjects="1">
      <p:cViewPr varScale="1">
        <p:scale>
          <a:sx n="94" d="100"/>
          <a:sy n="94" d="100"/>
        </p:scale>
        <p:origin x="-61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7256DF-F116-5141-965D-39BD2083E030}" type="datetimeFigureOut">
              <a:rPr lang="en-US" smtClean="0"/>
              <a:t>1/25/15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FFB066-7287-AB49-9E15-E956420CDB8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9590A17-D0E9-1E46-8B6E-3948D2453C43}"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B5064-E076-6E4D-A430-25BC7F047BC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590A17-D0E9-1E46-8B6E-3948D2453C43}"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B5064-E076-6E4D-A430-25BC7F047BC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590A17-D0E9-1E46-8B6E-3948D2453C43}"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B5064-E076-6E4D-A430-25BC7F047BC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590A17-D0E9-1E46-8B6E-3948D2453C43}"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B5064-E076-6E4D-A430-25BC7F047BC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9590A17-D0E9-1E46-8B6E-3948D2453C43}"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B5064-E076-6E4D-A430-25BC7F047BC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9590A17-D0E9-1E46-8B6E-3948D2453C43}" type="datetimeFigureOut">
              <a:rPr lang="en-US" smtClean="0"/>
              <a:t>1/25/15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B5064-E076-6E4D-A430-25BC7F047BC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9590A17-D0E9-1E46-8B6E-3948D2453C43}" type="datetimeFigureOut">
              <a:rPr lang="en-US" smtClean="0"/>
              <a:t>1/25/15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FB5064-E076-6E4D-A430-25BC7F047BC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9590A17-D0E9-1E46-8B6E-3948D2453C43}" type="datetimeFigureOut">
              <a:rPr lang="en-US" smtClean="0"/>
              <a:t>1/25/15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FB5064-E076-6E4D-A430-25BC7F047BC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590A17-D0E9-1E46-8B6E-3948D2453C43}" type="datetimeFigureOut">
              <a:rPr lang="en-US" smtClean="0"/>
              <a:t>1/25/15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FB5064-E076-6E4D-A430-25BC7F047BC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590A17-D0E9-1E46-8B6E-3948D2453C43}" type="datetimeFigureOut">
              <a:rPr lang="en-US" smtClean="0"/>
              <a:t>1/25/15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B5064-E076-6E4D-A430-25BC7F047BC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590A17-D0E9-1E46-8B6E-3948D2453C43}" type="datetimeFigureOut">
              <a:rPr lang="en-US" smtClean="0"/>
              <a:t>1/25/15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B5064-E076-6E4D-A430-25BC7F047BC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590A17-D0E9-1E46-8B6E-3948D2453C43}" type="datetimeFigureOut">
              <a:rPr lang="en-US" smtClean="0"/>
              <a:t>1/25/15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FB5064-E076-6E4D-A430-25BC7F047BC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video" Target="file://localhost/Users/luciapastorino/Desktop/TEACHING/Brandeis/EssentialCellBiology/Movie%20Vault/QuickTime/18.7-apoptosis.mov" TargetMode="External"/><Relationship Id="rId2" Type="http://schemas.openxmlformats.org/officeDocument/2006/relationships/slideLayout" Target="../slideLayouts/slideLayout7.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January 26</a:t>
            </a:r>
            <a:r>
              <a:rPr lang="en-US" baseline="30000" dirty="0" smtClean="0"/>
              <a:t>th</a:t>
            </a:r>
            <a:endParaRPr lang="en-US" dirty="0"/>
          </a:p>
        </p:txBody>
      </p:sp>
      <p:sp>
        <p:nvSpPr>
          <p:cNvPr id="3" name="Subtitle 2"/>
          <p:cNvSpPr>
            <a:spLocks noGrp="1"/>
          </p:cNvSpPr>
          <p:nvPr>
            <p:ph type="subTitle" idx="1"/>
          </p:nvPr>
        </p:nvSpPr>
        <p:spPr/>
        <p:txBody>
          <a:bodyPr>
            <a:normAutofit fontScale="70000" lnSpcReduction="20000"/>
          </a:bodyPr>
          <a:lstStyle/>
          <a:p>
            <a:r>
              <a:rPr lang="en-US" dirty="0" smtClean="0"/>
              <a:t>Common features in </a:t>
            </a:r>
            <a:r>
              <a:rPr lang="en-US" dirty="0" smtClean="0"/>
              <a:t>Neurodegenerative diseases:</a:t>
            </a:r>
          </a:p>
          <a:p>
            <a:endParaRPr lang="en-US" dirty="0" smtClean="0"/>
          </a:p>
          <a:p>
            <a:r>
              <a:rPr lang="en-US" dirty="0" smtClean="0"/>
              <a:t>*Aggregates</a:t>
            </a:r>
          </a:p>
          <a:p>
            <a:r>
              <a:rPr lang="en-US" dirty="0" smtClean="0"/>
              <a:t>*Mitochondrial Dysfunction</a:t>
            </a:r>
          </a:p>
          <a:p>
            <a:r>
              <a:rPr lang="en-US" dirty="0" smtClean="0"/>
              <a:t>*Apoptosis</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533400" y="2316163"/>
            <a:ext cx="8332788" cy="579437"/>
          </a:xfrm>
          <a:prstGeom prst="rect">
            <a:avLst/>
          </a:prstGeom>
          <a:noFill/>
          <a:ln w="9525">
            <a:noFill/>
            <a:miter lim="800000"/>
            <a:headEnd/>
            <a:tailEnd/>
          </a:ln>
        </p:spPr>
        <p:txBody>
          <a:bodyPr wrap="none">
            <a:prstTxWarp prst="textNoShape">
              <a:avLst/>
            </a:prstTxWarp>
            <a:spAutoFit/>
          </a:bodyPr>
          <a:lstStyle/>
          <a:p>
            <a:r>
              <a:rPr lang="en-US" sz="3200" b="1">
                <a:solidFill>
                  <a:srgbClr val="B52617"/>
                </a:solidFill>
              </a:rPr>
              <a:t>Mitochondrial dysfunction and oxidative stress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a:srcRect/>
          <a:stretch>
            <a:fillRect/>
          </a:stretch>
        </p:blipFill>
        <p:spPr bwMode="auto">
          <a:xfrm>
            <a:off x="76200" y="1066800"/>
            <a:ext cx="5105400" cy="3646488"/>
          </a:xfrm>
          <a:prstGeom prst="rect">
            <a:avLst/>
          </a:prstGeom>
          <a:noFill/>
          <a:ln w="9525">
            <a:noFill/>
            <a:miter lim="800000"/>
            <a:headEnd/>
            <a:tailEnd/>
          </a:ln>
        </p:spPr>
      </p:pic>
      <p:sp>
        <p:nvSpPr>
          <p:cNvPr id="71683" name="Text Box 3"/>
          <p:cNvSpPr txBox="1">
            <a:spLocks noChangeArrowheads="1"/>
          </p:cNvSpPr>
          <p:nvPr/>
        </p:nvSpPr>
        <p:spPr bwMode="auto">
          <a:xfrm>
            <a:off x="1524000" y="381000"/>
            <a:ext cx="2205038" cy="579438"/>
          </a:xfrm>
          <a:prstGeom prst="rect">
            <a:avLst/>
          </a:prstGeom>
          <a:noFill/>
          <a:ln w="9525">
            <a:noFill/>
            <a:miter lim="800000"/>
            <a:headEnd/>
            <a:tailEnd/>
          </a:ln>
        </p:spPr>
        <p:txBody>
          <a:bodyPr wrap="none">
            <a:prstTxWarp prst="textNoShape">
              <a:avLst/>
            </a:prstTxWarp>
            <a:spAutoFit/>
          </a:bodyPr>
          <a:lstStyle/>
          <a:p>
            <a:r>
              <a:rPr lang="en-US" sz="3200" b="1">
                <a:solidFill>
                  <a:srgbClr val="B52617"/>
                </a:solidFill>
              </a:rPr>
              <a:t>The neuron</a:t>
            </a:r>
          </a:p>
        </p:txBody>
      </p:sp>
      <p:pic>
        <p:nvPicPr>
          <p:cNvPr id="71684" name="Picture 3"/>
          <p:cNvPicPr>
            <a:picLocks noChangeAspect="1" noChangeArrowheads="1"/>
          </p:cNvPicPr>
          <p:nvPr/>
        </p:nvPicPr>
        <p:blipFill>
          <a:blip r:embed="rId3"/>
          <a:srcRect/>
          <a:stretch>
            <a:fillRect/>
          </a:stretch>
        </p:blipFill>
        <p:spPr bwMode="auto">
          <a:xfrm>
            <a:off x="5486400" y="1447800"/>
            <a:ext cx="3494088" cy="2819400"/>
          </a:xfrm>
          <a:prstGeom prst="rect">
            <a:avLst/>
          </a:prstGeom>
          <a:noFill/>
          <a:ln w="9525">
            <a:noFill/>
            <a:miter lim="800000"/>
            <a:headEnd/>
            <a:tailEnd/>
          </a:ln>
        </p:spPr>
      </p:pic>
      <p:sp>
        <p:nvSpPr>
          <p:cNvPr id="71685" name="Text Box 3"/>
          <p:cNvSpPr txBox="1">
            <a:spLocks noChangeArrowheads="1"/>
          </p:cNvSpPr>
          <p:nvPr/>
        </p:nvSpPr>
        <p:spPr bwMode="auto">
          <a:xfrm>
            <a:off x="5719763" y="381000"/>
            <a:ext cx="2408237" cy="584200"/>
          </a:xfrm>
          <a:prstGeom prst="rect">
            <a:avLst/>
          </a:prstGeom>
          <a:noFill/>
          <a:ln w="9525">
            <a:noFill/>
            <a:miter lim="800000"/>
            <a:headEnd/>
            <a:tailEnd/>
          </a:ln>
        </p:spPr>
        <p:txBody>
          <a:bodyPr wrap="none">
            <a:prstTxWarp prst="textNoShape">
              <a:avLst/>
            </a:prstTxWarp>
            <a:spAutoFit/>
          </a:bodyPr>
          <a:lstStyle/>
          <a:p>
            <a:r>
              <a:rPr lang="en-US" sz="3200" b="1">
                <a:solidFill>
                  <a:srgbClr val="B52617"/>
                </a:solidFill>
              </a:rPr>
              <a:t>The Synapse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a:srcRect/>
          <a:stretch>
            <a:fillRect/>
          </a:stretch>
        </p:blipFill>
        <p:spPr bwMode="auto">
          <a:xfrm>
            <a:off x="1752600" y="1524000"/>
            <a:ext cx="5486400" cy="4071938"/>
          </a:xfrm>
          <a:prstGeom prst="rect">
            <a:avLst/>
          </a:prstGeom>
          <a:noFill/>
          <a:ln w="9525">
            <a:noFill/>
            <a:miter lim="800000"/>
            <a:headEnd/>
            <a:tailEnd/>
          </a:ln>
        </p:spPr>
      </p:pic>
      <p:sp>
        <p:nvSpPr>
          <p:cNvPr id="72707" name="Text Box 4"/>
          <p:cNvSpPr txBox="1">
            <a:spLocks noChangeArrowheads="1"/>
          </p:cNvSpPr>
          <p:nvPr/>
        </p:nvSpPr>
        <p:spPr bwMode="auto">
          <a:xfrm>
            <a:off x="3286125" y="503238"/>
            <a:ext cx="3570288" cy="584200"/>
          </a:xfrm>
          <a:prstGeom prst="rect">
            <a:avLst/>
          </a:prstGeom>
          <a:noFill/>
          <a:ln w="9525">
            <a:noFill/>
            <a:miter lim="800000"/>
            <a:headEnd/>
            <a:tailEnd/>
          </a:ln>
        </p:spPr>
        <p:txBody>
          <a:bodyPr wrap="none">
            <a:prstTxWarp prst="textNoShape">
              <a:avLst/>
            </a:prstTxWarp>
            <a:spAutoFit/>
          </a:bodyPr>
          <a:lstStyle/>
          <a:p>
            <a:r>
              <a:rPr lang="en-US" sz="3200" b="1">
                <a:solidFill>
                  <a:srgbClr val="B52617"/>
                </a:solidFill>
              </a:rPr>
              <a:t>The mitochondrion</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3730" name="Picture 1"/>
          <p:cNvPicPr>
            <a:picLocks noChangeAspect="1"/>
          </p:cNvPicPr>
          <p:nvPr/>
        </p:nvPicPr>
        <p:blipFill>
          <a:blip r:embed="rId2"/>
          <a:srcRect/>
          <a:stretch>
            <a:fillRect/>
          </a:stretch>
        </p:blipFill>
        <p:spPr bwMode="auto">
          <a:xfrm>
            <a:off x="97188" y="2143125"/>
            <a:ext cx="2833687" cy="1925638"/>
          </a:xfrm>
          <a:prstGeom prst="rect">
            <a:avLst/>
          </a:prstGeom>
          <a:noFill/>
          <a:ln w="9525">
            <a:noFill/>
            <a:miter lim="800000"/>
            <a:headEnd/>
            <a:tailEnd/>
          </a:ln>
        </p:spPr>
      </p:pic>
      <p:sp>
        <p:nvSpPr>
          <p:cNvPr id="73731" name="TextBox 2"/>
          <p:cNvSpPr txBox="1">
            <a:spLocks noChangeArrowheads="1"/>
          </p:cNvSpPr>
          <p:nvPr/>
        </p:nvSpPr>
        <p:spPr bwMode="auto">
          <a:xfrm>
            <a:off x="1646588" y="4038600"/>
            <a:ext cx="1357312" cy="338138"/>
          </a:xfrm>
          <a:prstGeom prst="rect">
            <a:avLst/>
          </a:prstGeom>
          <a:noFill/>
          <a:ln w="9525">
            <a:noFill/>
            <a:miter lim="800000"/>
            <a:headEnd/>
            <a:tailEnd/>
          </a:ln>
        </p:spPr>
        <p:txBody>
          <a:bodyPr wrap="none">
            <a:prstTxWarp prst="textNoShape">
              <a:avLst/>
            </a:prstTxWarp>
            <a:spAutoFit/>
          </a:bodyPr>
          <a:lstStyle/>
          <a:p>
            <a:r>
              <a:rPr lang="en-US" sz="1600" i="1"/>
              <a:t>www.alsa.org</a:t>
            </a:r>
          </a:p>
        </p:txBody>
      </p:sp>
      <p:sp>
        <p:nvSpPr>
          <p:cNvPr id="73732" name="TextBox 4"/>
          <p:cNvSpPr txBox="1">
            <a:spLocks noChangeArrowheads="1"/>
          </p:cNvSpPr>
          <p:nvPr/>
        </p:nvSpPr>
        <p:spPr bwMode="auto">
          <a:xfrm>
            <a:off x="895700" y="1671638"/>
            <a:ext cx="1193800" cy="461962"/>
          </a:xfrm>
          <a:prstGeom prst="rect">
            <a:avLst/>
          </a:prstGeom>
          <a:noFill/>
          <a:ln w="9525">
            <a:noFill/>
            <a:miter lim="800000"/>
            <a:headEnd/>
            <a:tailEnd/>
          </a:ln>
        </p:spPr>
        <p:txBody>
          <a:bodyPr wrap="none">
            <a:prstTxWarp prst="textNoShape">
              <a:avLst/>
            </a:prstTxWarp>
            <a:spAutoFit/>
          </a:bodyPr>
          <a:lstStyle/>
          <a:p>
            <a:r>
              <a:rPr lang="en-US" b="1">
                <a:solidFill>
                  <a:srgbClr val="2D2D8A"/>
                </a:solidFill>
              </a:rPr>
              <a:t>Normal</a:t>
            </a:r>
          </a:p>
        </p:txBody>
      </p:sp>
      <p:sp>
        <p:nvSpPr>
          <p:cNvPr id="73733" name="Rectangle 6"/>
          <p:cNvSpPr>
            <a:spLocks noChangeArrowheads="1"/>
          </p:cNvSpPr>
          <p:nvPr/>
        </p:nvSpPr>
        <p:spPr bwMode="auto">
          <a:xfrm>
            <a:off x="6007100" y="6464300"/>
            <a:ext cx="2897188" cy="306388"/>
          </a:xfrm>
          <a:prstGeom prst="rect">
            <a:avLst/>
          </a:prstGeom>
          <a:noFill/>
          <a:ln w="9525">
            <a:noFill/>
            <a:miter lim="800000"/>
            <a:headEnd/>
            <a:tailEnd/>
          </a:ln>
        </p:spPr>
        <p:txBody>
          <a:bodyPr wrap="none">
            <a:prstTxWarp prst="textNoShape">
              <a:avLst/>
            </a:prstTxWarp>
            <a:spAutoFit/>
          </a:bodyPr>
          <a:lstStyle/>
          <a:p>
            <a:r>
              <a:rPr lang="en-US" sz="1400" i="1" dirty="0"/>
              <a:t>Pharmaceuticals 2010, 3(1), 158-187</a:t>
            </a:r>
          </a:p>
        </p:txBody>
      </p:sp>
      <p:grpSp>
        <p:nvGrpSpPr>
          <p:cNvPr id="2" name="Group 9"/>
          <p:cNvGrpSpPr>
            <a:grpSpLocks/>
          </p:cNvGrpSpPr>
          <p:nvPr/>
        </p:nvGrpSpPr>
        <p:grpSpPr bwMode="auto">
          <a:xfrm>
            <a:off x="4552950" y="1012825"/>
            <a:ext cx="4351338" cy="5380038"/>
            <a:chOff x="4553268" y="1013130"/>
            <a:chExt cx="4350812" cy="5379302"/>
          </a:xfrm>
        </p:grpSpPr>
        <p:pic>
          <p:nvPicPr>
            <p:cNvPr id="73736" name="Picture 3"/>
            <p:cNvPicPr>
              <a:picLocks noChangeAspect="1"/>
            </p:cNvPicPr>
            <p:nvPr/>
          </p:nvPicPr>
          <p:blipFill>
            <a:blip r:embed="rId3"/>
            <a:srcRect/>
            <a:stretch>
              <a:fillRect/>
            </a:stretch>
          </p:blipFill>
          <p:spPr bwMode="auto">
            <a:xfrm>
              <a:off x="4553268" y="1451447"/>
              <a:ext cx="4350812" cy="4940985"/>
            </a:xfrm>
            <a:prstGeom prst="rect">
              <a:avLst/>
            </a:prstGeom>
            <a:noFill/>
            <a:ln w="9525">
              <a:noFill/>
              <a:miter lim="800000"/>
              <a:headEnd/>
              <a:tailEnd/>
            </a:ln>
          </p:spPr>
        </p:pic>
        <p:sp>
          <p:nvSpPr>
            <p:cNvPr id="73737" name="TextBox 5"/>
            <p:cNvSpPr txBox="1">
              <a:spLocks noChangeArrowheads="1"/>
            </p:cNvSpPr>
            <p:nvPr/>
          </p:nvSpPr>
          <p:spPr bwMode="auto">
            <a:xfrm>
              <a:off x="7281399" y="1013130"/>
              <a:ext cx="1279016" cy="461665"/>
            </a:xfrm>
            <a:prstGeom prst="rect">
              <a:avLst/>
            </a:prstGeom>
            <a:noFill/>
            <a:ln w="9525">
              <a:noFill/>
              <a:miter lim="800000"/>
              <a:headEnd/>
              <a:tailEnd/>
            </a:ln>
          </p:spPr>
          <p:txBody>
            <a:bodyPr wrap="none">
              <a:prstTxWarp prst="textNoShape">
                <a:avLst/>
              </a:prstTxWarp>
              <a:spAutoFit/>
            </a:bodyPr>
            <a:lstStyle/>
            <a:p>
              <a:r>
                <a:rPr lang="en-US" b="1">
                  <a:solidFill>
                    <a:srgbClr val="2D2D8A"/>
                  </a:solidFill>
                </a:rPr>
                <a:t>Hypoxic</a:t>
              </a:r>
            </a:p>
          </p:txBody>
        </p:sp>
        <p:sp>
          <p:nvSpPr>
            <p:cNvPr id="73738" name="TextBox 8"/>
            <p:cNvSpPr txBox="1">
              <a:spLocks noChangeArrowheads="1"/>
            </p:cNvSpPr>
            <p:nvPr/>
          </p:nvSpPr>
          <p:spPr bwMode="auto">
            <a:xfrm>
              <a:off x="4876800" y="1028700"/>
              <a:ext cx="1432754" cy="461665"/>
            </a:xfrm>
            <a:prstGeom prst="rect">
              <a:avLst/>
            </a:prstGeom>
            <a:noFill/>
            <a:ln w="9525">
              <a:noFill/>
              <a:miter lim="800000"/>
              <a:headEnd/>
              <a:tailEnd/>
            </a:ln>
          </p:spPr>
          <p:txBody>
            <a:bodyPr wrap="none">
              <a:prstTxWarp prst="textNoShape">
                <a:avLst/>
              </a:prstTxWarp>
              <a:spAutoFit/>
            </a:bodyPr>
            <a:lstStyle/>
            <a:p>
              <a:r>
                <a:rPr lang="en-US" b="1">
                  <a:solidFill>
                    <a:srgbClr val="2D2D8A"/>
                  </a:solidFill>
                </a:rPr>
                <a:t>Damaged</a:t>
              </a:r>
            </a:p>
          </p:txBody>
        </p:sp>
      </p:grpSp>
      <p:sp>
        <p:nvSpPr>
          <p:cNvPr id="73735" name="TextBox 11"/>
          <p:cNvSpPr txBox="1">
            <a:spLocks noChangeArrowheads="1"/>
          </p:cNvSpPr>
          <p:nvPr/>
        </p:nvSpPr>
        <p:spPr bwMode="auto">
          <a:xfrm>
            <a:off x="2667000" y="152400"/>
            <a:ext cx="4244975" cy="523875"/>
          </a:xfrm>
          <a:prstGeom prst="rect">
            <a:avLst/>
          </a:prstGeom>
          <a:noFill/>
          <a:ln w="9525">
            <a:noFill/>
            <a:miter lim="800000"/>
            <a:headEnd/>
            <a:tailEnd/>
          </a:ln>
        </p:spPr>
        <p:txBody>
          <a:bodyPr wrap="none">
            <a:prstTxWarp prst="textNoShape">
              <a:avLst/>
            </a:prstTxWarp>
            <a:spAutoFit/>
          </a:bodyPr>
          <a:lstStyle/>
          <a:p>
            <a:r>
              <a:rPr lang="en-US" sz="2800" b="1">
                <a:solidFill>
                  <a:srgbClr val="FF0000"/>
                </a:solidFill>
              </a:rPr>
              <a:t>Mitochondria Dysfunction</a:t>
            </a:r>
          </a:p>
        </p:txBody>
      </p:sp>
      <p:cxnSp>
        <p:nvCxnSpPr>
          <p:cNvPr id="14" name="Straight Arrow Connector 13"/>
          <p:cNvCxnSpPr/>
          <p:nvPr/>
        </p:nvCxnSpPr>
        <p:spPr>
          <a:xfrm flipV="1">
            <a:off x="4306494" y="2919851"/>
            <a:ext cx="1065674" cy="875955"/>
          </a:xfrm>
          <a:prstGeom prst="straightConnector1">
            <a:avLst/>
          </a:prstGeom>
          <a:ln w="3175" cap="flat" cmpd="sng" algn="ctr">
            <a:solidFill>
              <a:schemeClr val="tx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07954" y="3708212"/>
            <a:ext cx="906055" cy="307777"/>
          </a:xfrm>
          <a:prstGeom prst="rect">
            <a:avLst/>
          </a:prstGeom>
          <a:noFill/>
        </p:spPr>
        <p:txBody>
          <a:bodyPr wrap="none" rtlCol="0">
            <a:spAutoFit/>
          </a:bodyPr>
          <a:lstStyle/>
          <a:p>
            <a:r>
              <a:rPr lang="en-US" sz="1400" b="1" dirty="0" err="1" smtClean="0"/>
              <a:t>lipofuscin</a:t>
            </a:r>
            <a:endParaRPr lang="en-US" sz="1400" b="1" dirty="0"/>
          </a:p>
        </p:txBody>
      </p:sp>
      <p:sp>
        <p:nvSpPr>
          <p:cNvPr id="16" name="TextBox 15"/>
          <p:cNvSpPr txBox="1"/>
          <p:nvPr/>
        </p:nvSpPr>
        <p:spPr>
          <a:xfrm>
            <a:off x="2480599" y="5022144"/>
            <a:ext cx="2072351" cy="523220"/>
          </a:xfrm>
          <a:prstGeom prst="rect">
            <a:avLst/>
          </a:prstGeom>
          <a:noFill/>
        </p:spPr>
        <p:txBody>
          <a:bodyPr wrap="square" rtlCol="0">
            <a:spAutoFit/>
          </a:bodyPr>
          <a:lstStyle/>
          <a:p>
            <a:r>
              <a:rPr lang="en-US" sz="1400" b="1" dirty="0" smtClean="0"/>
              <a:t>Partially and completely damaged mitochondria</a:t>
            </a:r>
            <a:endParaRPr lang="en-US" sz="1400" b="1" dirty="0"/>
          </a:p>
        </p:txBody>
      </p:sp>
      <p:sp>
        <p:nvSpPr>
          <p:cNvPr id="17" name="TextBox 16"/>
          <p:cNvSpPr txBox="1"/>
          <p:nvPr/>
        </p:nvSpPr>
        <p:spPr>
          <a:xfrm>
            <a:off x="2930875" y="5941897"/>
            <a:ext cx="1238177" cy="492443"/>
          </a:xfrm>
          <a:prstGeom prst="rect">
            <a:avLst/>
          </a:prstGeom>
          <a:noFill/>
        </p:spPr>
        <p:txBody>
          <a:bodyPr wrap="none" rtlCol="0">
            <a:spAutoFit/>
          </a:bodyPr>
          <a:lstStyle/>
          <a:p>
            <a:r>
              <a:rPr lang="en-US" sz="2600" dirty="0" smtClean="0"/>
              <a:t>**</a:t>
            </a:r>
            <a:r>
              <a:rPr lang="en-US" sz="1400" b="1" dirty="0" err="1" smtClean="0"/>
              <a:t>lipofuscin</a:t>
            </a:r>
            <a:endParaRPr lang="en-US" sz="1400"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4754" name="Picture 1"/>
          <p:cNvPicPr>
            <a:picLocks noChangeAspect="1"/>
          </p:cNvPicPr>
          <p:nvPr/>
        </p:nvPicPr>
        <p:blipFill>
          <a:blip r:embed="rId2"/>
          <a:srcRect/>
          <a:stretch>
            <a:fillRect/>
          </a:stretch>
        </p:blipFill>
        <p:spPr bwMode="auto">
          <a:xfrm>
            <a:off x="228600" y="1679575"/>
            <a:ext cx="4392613" cy="3594100"/>
          </a:xfrm>
          <a:prstGeom prst="rect">
            <a:avLst/>
          </a:prstGeom>
          <a:noFill/>
          <a:ln w="9525">
            <a:noFill/>
            <a:miter lim="800000"/>
            <a:headEnd/>
            <a:tailEnd/>
          </a:ln>
        </p:spPr>
      </p:pic>
      <p:pic>
        <p:nvPicPr>
          <p:cNvPr id="74755" name="Picture 2"/>
          <p:cNvPicPr>
            <a:picLocks noChangeAspect="1"/>
          </p:cNvPicPr>
          <p:nvPr/>
        </p:nvPicPr>
        <p:blipFill>
          <a:blip r:embed="rId3"/>
          <a:srcRect/>
          <a:stretch>
            <a:fillRect/>
          </a:stretch>
        </p:blipFill>
        <p:spPr bwMode="auto">
          <a:xfrm>
            <a:off x="304800" y="5337175"/>
            <a:ext cx="4343400" cy="1139825"/>
          </a:xfrm>
          <a:prstGeom prst="rect">
            <a:avLst/>
          </a:prstGeom>
          <a:noFill/>
          <a:ln w="9525">
            <a:noFill/>
            <a:miter lim="800000"/>
            <a:headEnd/>
            <a:tailEnd/>
          </a:ln>
        </p:spPr>
      </p:pic>
      <p:sp>
        <p:nvSpPr>
          <p:cNvPr id="74756" name="TextBox 3"/>
          <p:cNvSpPr txBox="1">
            <a:spLocks noChangeArrowheads="1"/>
          </p:cNvSpPr>
          <p:nvPr/>
        </p:nvSpPr>
        <p:spPr bwMode="auto">
          <a:xfrm>
            <a:off x="304800" y="6505575"/>
            <a:ext cx="2627313" cy="276225"/>
          </a:xfrm>
          <a:prstGeom prst="rect">
            <a:avLst/>
          </a:prstGeom>
          <a:noFill/>
          <a:ln w="9525">
            <a:noFill/>
            <a:miter lim="800000"/>
            <a:headEnd/>
            <a:tailEnd/>
          </a:ln>
        </p:spPr>
        <p:txBody>
          <a:bodyPr wrap="none">
            <a:prstTxWarp prst="textNoShape">
              <a:avLst/>
            </a:prstTxWarp>
            <a:spAutoFit/>
          </a:bodyPr>
          <a:lstStyle/>
          <a:p>
            <a:r>
              <a:rPr lang="en-US" sz="1200" i="1"/>
              <a:t>Itoh et al., Trends in Cell Biology 2012</a:t>
            </a:r>
          </a:p>
        </p:txBody>
      </p:sp>
      <p:sp>
        <p:nvSpPr>
          <p:cNvPr id="74757" name="TextBox 4"/>
          <p:cNvSpPr txBox="1">
            <a:spLocks noChangeArrowheads="1"/>
          </p:cNvSpPr>
          <p:nvPr/>
        </p:nvSpPr>
        <p:spPr bwMode="auto">
          <a:xfrm>
            <a:off x="1143000" y="228600"/>
            <a:ext cx="6800850" cy="492125"/>
          </a:xfrm>
          <a:prstGeom prst="rect">
            <a:avLst/>
          </a:prstGeom>
          <a:noFill/>
          <a:ln w="9525">
            <a:noFill/>
            <a:miter lim="800000"/>
            <a:headEnd/>
            <a:tailEnd/>
          </a:ln>
        </p:spPr>
        <p:txBody>
          <a:bodyPr wrap="none">
            <a:prstTxWarp prst="textNoShape">
              <a:avLst/>
            </a:prstTxWarp>
            <a:spAutoFit/>
          </a:bodyPr>
          <a:lstStyle/>
          <a:p>
            <a:r>
              <a:rPr lang="en-US" sz="2600" b="1">
                <a:solidFill>
                  <a:srgbClr val="FF0000"/>
                </a:solidFill>
              </a:rPr>
              <a:t>Mitochondrial dynamics in neurodegeneration</a:t>
            </a:r>
          </a:p>
        </p:txBody>
      </p:sp>
      <p:sp>
        <p:nvSpPr>
          <p:cNvPr id="74760" name="TextBox 7"/>
          <p:cNvSpPr txBox="1">
            <a:spLocks noChangeArrowheads="1"/>
          </p:cNvSpPr>
          <p:nvPr/>
        </p:nvSpPr>
        <p:spPr bwMode="auto">
          <a:xfrm>
            <a:off x="939800" y="1371600"/>
            <a:ext cx="3047754" cy="369332"/>
          </a:xfrm>
          <a:prstGeom prst="rect">
            <a:avLst/>
          </a:prstGeom>
          <a:noFill/>
          <a:ln w="9525">
            <a:noFill/>
            <a:miter lim="800000"/>
            <a:headEnd/>
            <a:tailEnd/>
          </a:ln>
        </p:spPr>
        <p:txBody>
          <a:bodyPr wrap="none">
            <a:prstTxWarp prst="textNoShape">
              <a:avLst/>
            </a:prstTxWarp>
            <a:spAutoFit/>
          </a:bodyPr>
          <a:lstStyle/>
          <a:p>
            <a:r>
              <a:rPr lang="en-US" sz="1800" b="1" dirty="0">
                <a:solidFill>
                  <a:srgbClr val="0000FF"/>
                </a:solidFill>
              </a:rPr>
              <a:t>Physiologic</a:t>
            </a:r>
            <a:r>
              <a:rPr lang="en-US" b="1" dirty="0" smtClean="0">
                <a:solidFill>
                  <a:srgbClr val="0000FF"/>
                </a:solidFill>
              </a:rPr>
              <a:t> Fusion and Fission</a:t>
            </a:r>
            <a:endParaRPr lang="en-US" sz="1800" b="1" dirty="0">
              <a:solidFill>
                <a:srgbClr val="0000FF"/>
              </a:solidFill>
            </a:endParaRPr>
          </a:p>
        </p:txBody>
      </p:sp>
      <p:grpSp>
        <p:nvGrpSpPr>
          <p:cNvPr id="2" name="Group 9"/>
          <p:cNvGrpSpPr/>
          <p:nvPr/>
        </p:nvGrpSpPr>
        <p:grpSpPr>
          <a:xfrm>
            <a:off x="4876800" y="1346200"/>
            <a:ext cx="4043363" cy="5410200"/>
            <a:chOff x="4876800" y="1371600"/>
            <a:chExt cx="4043363" cy="5410200"/>
          </a:xfrm>
        </p:grpSpPr>
        <p:pic>
          <p:nvPicPr>
            <p:cNvPr id="74758" name="Picture 5"/>
            <p:cNvPicPr>
              <a:picLocks noChangeAspect="1"/>
            </p:cNvPicPr>
            <p:nvPr/>
          </p:nvPicPr>
          <p:blipFill>
            <a:blip r:embed="rId4"/>
            <a:srcRect/>
            <a:stretch>
              <a:fillRect/>
            </a:stretch>
          </p:blipFill>
          <p:spPr bwMode="auto">
            <a:xfrm>
              <a:off x="4953000" y="1752600"/>
              <a:ext cx="3967163" cy="3352800"/>
            </a:xfrm>
            <a:prstGeom prst="rect">
              <a:avLst/>
            </a:prstGeom>
            <a:noFill/>
            <a:ln w="9525">
              <a:noFill/>
              <a:miter lim="800000"/>
              <a:headEnd/>
              <a:tailEnd/>
            </a:ln>
          </p:spPr>
        </p:pic>
        <p:pic>
          <p:nvPicPr>
            <p:cNvPr id="74759" name="Picture 6"/>
            <p:cNvPicPr>
              <a:picLocks noChangeAspect="1"/>
            </p:cNvPicPr>
            <p:nvPr/>
          </p:nvPicPr>
          <p:blipFill>
            <a:blip r:embed="rId5"/>
            <a:srcRect/>
            <a:stretch>
              <a:fillRect/>
            </a:stretch>
          </p:blipFill>
          <p:spPr bwMode="auto">
            <a:xfrm>
              <a:off x="4876800" y="5100638"/>
              <a:ext cx="3886200" cy="1681162"/>
            </a:xfrm>
            <a:prstGeom prst="rect">
              <a:avLst/>
            </a:prstGeom>
            <a:noFill/>
            <a:ln w="9525">
              <a:noFill/>
              <a:miter lim="800000"/>
              <a:headEnd/>
              <a:tailEnd/>
            </a:ln>
          </p:spPr>
        </p:pic>
        <p:sp>
          <p:nvSpPr>
            <p:cNvPr id="74761" name="TextBox 8"/>
            <p:cNvSpPr txBox="1">
              <a:spLocks noChangeArrowheads="1"/>
            </p:cNvSpPr>
            <p:nvPr/>
          </p:nvSpPr>
          <p:spPr bwMode="auto">
            <a:xfrm>
              <a:off x="5935663" y="1371600"/>
              <a:ext cx="1989137" cy="369888"/>
            </a:xfrm>
            <a:prstGeom prst="rect">
              <a:avLst/>
            </a:prstGeom>
            <a:noFill/>
            <a:ln w="9525">
              <a:noFill/>
              <a:miter lim="800000"/>
              <a:headEnd/>
              <a:tailEnd/>
            </a:ln>
          </p:spPr>
          <p:txBody>
            <a:bodyPr wrap="none">
              <a:prstTxWarp prst="textNoShape">
                <a:avLst/>
              </a:prstTxWarp>
              <a:spAutoFit/>
            </a:bodyPr>
            <a:lstStyle/>
            <a:p>
              <a:r>
                <a:rPr lang="en-US" sz="1800" b="1">
                  <a:solidFill>
                    <a:srgbClr val="0000FF"/>
                  </a:solidFill>
                </a:rPr>
                <a:t>Balance or disease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ectangle 1"/>
          <p:cNvSpPr/>
          <p:nvPr/>
        </p:nvSpPr>
        <p:spPr>
          <a:xfrm>
            <a:off x="2286000" y="3105835"/>
            <a:ext cx="4572000" cy="646331"/>
          </a:xfrm>
          <a:prstGeom prst="rect">
            <a:avLst/>
          </a:prstGeom>
        </p:spPr>
        <p:txBody>
          <a:bodyPr>
            <a:spAutoFit/>
          </a:bodyPr>
          <a:lstStyle/>
          <a:p>
            <a:r>
              <a:rPr lang="en-US" dirty="0" smtClean="0"/>
              <a:t>https://</a:t>
            </a:r>
            <a:r>
              <a:rPr lang="en-US" dirty="0" err="1" smtClean="0"/>
              <a:t>www.youtube.com/watch?v</a:t>
            </a:r>
            <a:r>
              <a:rPr lang="en-US" dirty="0" smtClean="0"/>
              <a:t>=Pf1kIs7gQVk</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2698750" y="304800"/>
            <a:ext cx="3625850" cy="523875"/>
          </a:xfrm>
          <a:prstGeom prst="rect">
            <a:avLst/>
          </a:prstGeom>
          <a:noFill/>
          <a:ln w="9525">
            <a:noFill/>
            <a:miter lim="800000"/>
            <a:headEnd/>
            <a:tailEnd/>
          </a:ln>
        </p:spPr>
        <p:txBody>
          <a:bodyPr wrap="none">
            <a:prstTxWarp prst="textNoShape">
              <a:avLst/>
            </a:prstTxWarp>
            <a:spAutoFit/>
          </a:bodyPr>
          <a:lstStyle/>
          <a:p>
            <a:r>
              <a:rPr lang="en-US" sz="2800" b="1">
                <a:solidFill>
                  <a:srgbClr val="B52617"/>
                </a:solidFill>
              </a:rPr>
              <a:t>Mitochondrial activity</a:t>
            </a:r>
          </a:p>
        </p:txBody>
      </p:sp>
      <p:sp>
        <p:nvSpPr>
          <p:cNvPr id="75779" name="Text Box 3"/>
          <p:cNvSpPr txBox="1">
            <a:spLocks noChangeArrowheads="1"/>
          </p:cNvSpPr>
          <p:nvPr/>
        </p:nvSpPr>
        <p:spPr bwMode="auto">
          <a:xfrm>
            <a:off x="381000" y="1143000"/>
            <a:ext cx="8550275" cy="5640388"/>
          </a:xfrm>
          <a:prstGeom prst="rect">
            <a:avLst/>
          </a:prstGeom>
          <a:noFill/>
          <a:ln w="9525">
            <a:noFill/>
            <a:miter lim="800000"/>
            <a:headEnd/>
            <a:tailEnd/>
          </a:ln>
        </p:spPr>
        <p:txBody>
          <a:bodyPr>
            <a:prstTxWarp prst="textNoShape">
              <a:avLst/>
            </a:prstTxWarp>
            <a:spAutoFit/>
          </a:bodyPr>
          <a:lstStyle/>
          <a:p>
            <a:r>
              <a:rPr lang="en-US" sz="1800"/>
              <a:t>The role of the mitochondria is to produce ATP through a process called </a:t>
            </a:r>
            <a:r>
              <a:rPr lang="en-US" sz="1800" b="1"/>
              <a:t>Oxidative Phosphorylation.  </a:t>
            </a:r>
            <a:r>
              <a:rPr lang="en-US" sz="1800"/>
              <a:t>This process occurs thanks to a complex system of</a:t>
            </a:r>
            <a:r>
              <a:rPr lang="en-US" sz="1800" b="1"/>
              <a:t> redox reactions </a:t>
            </a:r>
            <a:r>
              <a:rPr lang="en-US" sz="1800"/>
              <a:t>that moves</a:t>
            </a:r>
            <a:r>
              <a:rPr lang="en-US" sz="1800" b="1"/>
              <a:t> H</a:t>
            </a:r>
            <a:r>
              <a:rPr lang="en-US" sz="1800" b="1" baseline="30000"/>
              <a:t>+</a:t>
            </a:r>
            <a:r>
              <a:rPr lang="en-US" sz="1800" b="1"/>
              <a:t> and e</a:t>
            </a:r>
            <a:r>
              <a:rPr lang="en-US" sz="1800" b="1" baseline="30000"/>
              <a:t>-</a:t>
            </a:r>
            <a:r>
              <a:rPr lang="en-US" sz="1800"/>
              <a:t> between the inner membrane and the inter space of the mitochondrion, </a:t>
            </a:r>
            <a:r>
              <a:rPr lang="en-US" sz="1800" b="1"/>
              <a:t>generating H</a:t>
            </a:r>
            <a:r>
              <a:rPr lang="en-US" sz="1800" b="1" baseline="30000"/>
              <a:t>+</a:t>
            </a:r>
            <a:r>
              <a:rPr lang="en-US" sz="1800" b="1"/>
              <a:t> gradient that moves the reactions</a:t>
            </a:r>
            <a:r>
              <a:rPr lang="en-US" sz="1800"/>
              <a:t>. </a:t>
            </a:r>
          </a:p>
          <a:p>
            <a:endParaRPr lang="en-US" sz="1800"/>
          </a:p>
          <a:p>
            <a:r>
              <a:rPr lang="en-US" sz="2000" b="1"/>
              <a:t>H</a:t>
            </a:r>
            <a:r>
              <a:rPr lang="en-US" sz="2000" b="1" baseline="-25000"/>
              <a:t>2</a:t>
            </a:r>
            <a:r>
              <a:rPr lang="en-US" sz="2000" b="1"/>
              <a:t>O is a product of this reaction</a:t>
            </a:r>
          </a:p>
          <a:p>
            <a:r>
              <a:rPr lang="en-US" sz="2000" b="1"/>
              <a:t>            </a:t>
            </a:r>
            <a:r>
              <a:rPr lang="en-US" sz="1400" b="1"/>
              <a:t>oxidase</a:t>
            </a:r>
          </a:p>
          <a:p>
            <a:r>
              <a:rPr lang="en-US" sz="2000" b="1"/>
              <a:t>O</a:t>
            </a:r>
            <a:r>
              <a:rPr lang="en-US" sz="2000" b="1" baseline="-25000"/>
              <a:t>2</a:t>
            </a:r>
            <a:r>
              <a:rPr lang="en-US" sz="2000" b="1"/>
              <a:t> + e</a:t>
            </a:r>
            <a:r>
              <a:rPr lang="en-US" sz="2800" b="1" baseline="30000"/>
              <a:t>-</a:t>
            </a:r>
            <a:r>
              <a:rPr lang="en-US" sz="2000" b="1" baseline="30000"/>
              <a:t> </a:t>
            </a:r>
            <a:r>
              <a:rPr lang="en-US" sz="2000" b="1"/>
              <a:t>       O</a:t>
            </a:r>
            <a:r>
              <a:rPr lang="en-US" sz="2000" b="1" baseline="-25000"/>
              <a:t>2</a:t>
            </a:r>
            <a:r>
              <a:rPr lang="en-US" sz="2800" b="1" baseline="30000"/>
              <a:t>-.  </a:t>
            </a:r>
            <a:r>
              <a:rPr lang="en-US" sz="2000" b="1">
                <a:solidFill>
                  <a:srgbClr val="B52617"/>
                </a:solidFill>
              </a:rPr>
              <a:t>Superoxide ion</a:t>
            </a:r>
            <a:endParaRPr lang="en-US" sz="2800" b="1" baseline="30000"/>
          </a:p>
          <a:p>
            <a:r>
              <a:rPr lang="en-US" sz="2800" b="1" baseline="30000"/>
              <a:t>                         </a:t>
            </a:r>
            <a:r>
              <a:rPr lang="en-US" sz="1400" b="1"/>
              <a:t>dismutase</a:t>
            </a:r>
            <a:endParaRPr lang="en-US" sz="2800" b="1" baseline="30000"/>
          </a:p>
          <a:p>
            <a:r>
              <a:rPr lang="en-US" sz="2000" b="1"/>
              <a:t>O</a:t>
            </a:r>
            <a:r>
              <a:rPr lang="en-US" sz="2000" b="1" baseline="-25000"/>
              <a:t>2</a:t>
            </a:r>
            <a:r>
              <a:rPr lang="en-US" sz="2800" b="1" baseline="30000"/>
              <a:t>-. </a:t>
            </a:r>
            <a:r>
              <a:rPr lang="en-US" sz="2000" b="1"/>
              <a:t>+ e</a:t>
            </a:r>
            <a:r>
              <a:rPr lang="en-US" sz="2800" b="1" baseline="30000"/>
              <a:t>- </a:t>
            </a:r>
            <a:r>
              <a:rPr lang="en-US" sz="2000" b="1"/>
              <a:t>+ 2H</a:t>
            </a:r>
            <a:r>
              <a:rPr lang="en-US" sz="2000" b="1" baseline="30000"/>
              <a:t>+             </a:t>
            </a:r>
            <a:r>
              <a:rPr lang="en-US" sz="2000" b="1"/>
              <a:t>H</a:t>
            </a:r>
            <a:r>
              <a:rPr lang="en-US" sz="2000" b="1" baseline="-25000"/>
              <a:t>2</a:t>
            </a:r>
            <a:r>
              <a:rPr lang="en-US" sz="2000" b="1"/>
              <a:t>O</a:t>
            </a:r>
            <a:r>
              <a:rPr lang="en-US" sz="2000" b="1" baseline="-25000"/>
              <a:t>2   </a:t>
            </a:r>
            <a:r>
              <a:rPr lang="en-US" sz="2000" b="1">
                <a:solidFill>
                  <a:srgbClr val="B52617"/>
                </a:solidFill>
              </a:rPr>
              <a:t>Hydrogen peroxide</a:t>
            </a:r>
            <a:endParaRPr lang="en-US" sz="2000" b="1"/>
          </a:p>
          <a:p>
            <a:r>
              <a:rPr lang="en-US" sz="2000" b="1"/>
              <a:t>                        </a:t>
            </a:r>
            <a:r>
              <a:rPr lang="en-US" sz="1400" b="1"/>
              <a:t>catalase</a:t>
            </a:r>
            <a:endParaRPr lang="en-US" sz="2000" b="1"/>
          </a:p>
          <a:p>
            <a:r>
              <a:rPr lang="en-US" sz="2000" b="1"/>
              <a:t>H</a:t>
            </a:r>
            <a:r>
              <a:rPr lang="en-US" sz="2000" b="1" baseline="-25000"/>
              <a:t>2</a:t>
            </a:r>
            <a:r>
              <a:rPr lang="en-US" sz="2000" b="1"/>
              <a:t>O</a:t>
            </a:r>
            <a:r>
              <a:rPr lang="en-US" sz="2000" b="1" baseline="-25000"/>
              <a:t>2 </a:t>
            </a:r>
            <a:r>
              <a:rPr lang="en-US" sz="2000" b="1"/>
              <a:t>+ e</a:t>
            </a:r>
            <a:r>
              <a:rPr lang="en-US" sz="2800" b="1" baseline="30000"/>
              <a:t>- </a:t>
            </a:r>
            <a:r>
              <a:rPr lang="en-US" sz="2000" b="1"/>
              <a:t>+ H</a:t>
            </a:r>
            <a:r>
              <a:rPr lang="en-US" sz="2000" b="1" baseline="30000"/>
              <a:t>+             </a:t>
            </a:r>
            <a:r>
              <a:rPr lang="en-US" sz="2000" b="1"/>
              <a:t>OH</a:t>
            </a:r>
            <a:r>
              <a:rPr lang="en-US" sz="2800" b="1" baseline="30000"/>
              <a:t>.</a:t>
            </a:r>
            <a:r>
              <a:rPr lang="en-US" sz="2000" b="1"/>
              <a:t> +</a:t>
            </a:r>
            <a:r>
              <a:rPr lang="en-US" sz="2000" b="1" baseline="30000"/>
              <a:t> </a:t>
            </a:r>
            <a:r>
              <a:rPr lang="en-US" sz="2000" b="1"/>
              <a:t>H</a:t>
            </a:r>
            <a:r>
              <a:rPr lang="en-US" sz="2000" b="1" baseline="-25000"/>
              <a:t>2</a:t>
            </a:r>
            <a:r>
              <a:rPr lang="en-US" sz="2000" b="1"/>
              <a:t>O  </a:t>
            </a:r>
            <a:r>
              <a:rPr lang="en-US" sz="2000" b="1">
                <a:solidFill>
                  <a:srgbClr val="B52617"/>
                </a:solidFill>
              </a:rPr>
              <a:t>Hydroxyl radical</a:t>
            </a:r>
          </a:p>
          <a:p>
            <a:endParaRPr lang="en-US" sz="2800" b="1" baseline="30000">
              <a:solidFill>
                <a:srgbClr val="B52617"/>
              </a:solidFill>
            </a:endParaRPr>
          </a:p>
          <a:p>
            <a:r>
              <a:rPr lang="en-US" sz="2000" b="1"/>
              <a:t>OH</a:t>
            </a:r>
            <a:r>
              <a:rPr lang="en-US" sz="2800" b="1" baseline="30000"/>
              <a:t>. </a:t>
            </a:r>
            <a:r>
              <a:rPr lang="en-US" sz="2000" b="1"/>
              <a:t>+ e</a:t>
            </a:r>
            <a:r>
              <a:rPr lang="en-US" sz="2800" b="1" baseline="30000"/>
              <a:t>- </a:t>
            </a:r>
            <a:r>
              <a:rPr lang="en-US" sz="2000" b="1"/>
              <a:t>+ H</a:t>
            </a:r>
            <a:r>
              <a:rPr lang="en-US" sz="2000" b="1" baseline="30000"/>
              <a:t>+              </a:t>
            </a:r>
            <a:r>
              <a:rPr lang="en-US" sz="2000" b="1"/>
              <a:t> H</a:t>
            </a:r>
            <a:r>
              <a:rPr lang="en-US" sz="2000" b="1" baseline="-25000"/>
              <a:t>2</a:t>
            </a:r>
            <a:r>
              <a:rPr lang="en-US" sz="2000" b="1"/>
              <a:t>O</a:t>
            </a:r>
          </a:p>
          <a:p>
            <a:endParaRPr lang="en-US" sz="2000" b="1"/>
          </a:p>
          <a:p>
            <a:r>
              <a:rPr lang="en-US" sz="2000" b="1"/>
              <a:t>This is the last step, last reaction of the cellular respiration upon the action of cytochrome c oxidase, aka Complex IV.</a:t>
            </a:r>
            <a:endParaRPr lang="en-US" sz="2800" b="1" baseline="30000"/>
          </a:p>
          <a:p>
            <a:endParaRPr lang="en-US" sz="1800" b="1"/>
          </a:p>
          <a:p>
            <a:endParaRPr lang="en-US" sz="1800" b="1"/>
          </a:p>
        </p:txBody>
      </p:sp>
      <p:sp>
        <p:nvSpPr>
          <p:cNvPr id="75780" name="Line 6"/>
          <p:cNvSpPr>
            <a:spLocks noChangeShapeType="1"/>
          </p:cNvSpPr>
          <p:nvPr/>
        </p:nvSpPr>
        <p:spPr bwMode="auto">
          <a:xfrm>
            <a:off x="1295400" y="3352800"/>
            <a:ext cx="3048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5781" name="Line 7"/>
          <p:cNvSpPr>
            <a:spLocks noChangeShapeType="1"/>
          </p:cNvSpPr>
          <p:nvPr/>
        </p:nvSpPr>
        <p:spPr bwMode="auto">
          <a:xfrm>
            <a:off x="2133600" y="3886200"/>
            <a:ext cx="3048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5782" name="Line 8"/>
          <p:cNvSpPr>
            <a:spLocks noChangeShapeType="1"/>
          </p:cNvSpPr>
          <p:nvPr/>
        </p:nvSpPr>
        <p:spPr bwMode="auto">
          <a:xfrm>
            <a:off x="2133600" y="4419600"/>
            <a:ext cx="3048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5783" name="Line 9"/>
          <p:cNvSpPr>
            <a:spLocks noChangeShapeType="1"/>
          </p:cNvSpPr>
          <p:nvPr/>
        </p:nvSpPr>
        <p:spPr bwMode="auto">
          <a:xfrm>
            <a:off x="2133600" y="5029200"/>
            <a:ext cx="3048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5784" name="Text Box 10"/>
          <p:cNvSpPr txBox="1">
            <a:spLocks noChangeArrowheads="1"/>
          </p:cNvSpPr>
          <p:nvPr/>
        </p:nvSpPr>
        <p:spPr bwMode="auto">
          <a:xfrm>
            <a:off x="8747125" y="593725"/>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2919413" y="228600"/>
            <a:ext cx="3319462" cy="523875"/>
          </a:xfrm>
          <a:prstGeom prst="rect">
            <a:avLst/>
          </a:prstGeom>
          <a:noFill/>
          <a:ln w="9525">
            <a:noFill/>
            <a:miter lim="800000"/>
            <a:headEnd/>
            <a:tailEnd/>
          </a:ln>
        </p:spPr>
        <p:txBody>
          <a:bodyPr wrap="none">
            <a:prstTxWarp prst="textNoShape">
              <a:avLst/>
            </a:prstTxWarp>
            <a:spAutoFit/>
          </a:bodyPr>
          <a:lstStyle/>
          <a:p>
            <a:r>
              <a:rPr lang="en-US" sz="2800" b="1">
                <a:solidFill>
                  <a:srgbClr val="B52617"/>
                </a:solidFill>
              </a:rPr>
              <a:t>Cellular Respiration</a:t>
            </a:r>
          </a:p>
        </p:txBody>
      </p:sp>
      <p:sp>
        <p:nvSpPr>
          <p:cNvPr id="76803" name="Rectangle 3"/>
          <p:cNvSpPr>
            <a:spLocks noChangeArrowheads="1"/>
          </p:cNvSpPr>
          <p:nvPr/>
        </p:nvSpPr>
        <p:spPr bwMode="auto">
          <a:xfrm>
            <a:off x="76200" y="1066800"/>
            <a:ext cx="8721725" cy="4760913"/>
          </a:xfrm>
          <a:prstGeom prst="rect">
            <a:avLst/>
          </a:prstGeom>
          <a:noFill/>
          <a:ln w="9525">
            <a:noFill/>
            <a:miter lim="800000"/>
            <a:headEnd/>
            <a:tailEnd/>
          </a:ln>
        </p:spPr>
        <p:txBody>
          <a:bodyPr>
            <a:prstTxWarp prst="textNoShape">
              <a:avLst/>
            </a:prstTxWarp>
            <a:spAutoFit/>
          </a:bodyPr>
          <a:lstStyle/>
          <a:p>
            <a:r>
              <a:rPr lang="en-US" sz="1800" dirty="0"/>
              <a:t>1- This process </a:t>
            </a:r>
            <a:r>
              <a:rPr lang="en-US" sz="1800"/>
              <a:t>occurs </a:t>
            </a:r>
            <a:r>
              <a:rPr lang="en-US" sz="1800" smtClean="0"/>
              <a:t>thanks </a:t>
            </a:r>
            <a:r>
              <a:rPr lang="en-US" sz="1800" dirty="0"/>
              <a:t>to a H</a:t>
            </a:r>
            <a:r>
              <a:rPr lang="en-US" sz="1800" baseline="30000" dirty="0"/>
              <a:t>+</a:t>
            </a:r>
            <a:r>
              <a:rPr lang="en-US" sz="1800" dirty="0"/>
              <a:t> gradient generated through the transport of electrons between the two sides of the inner membrane. Many proteins are involved in this process, which is based </a:t>
            </a:r>
            <a:r>
              <a:rPr lang="en-US" sz="1800" b="1" dirty="0"/>
              <a:t>on a chain of </a:t>
            </a:r>
            <a:r>
              <a:rPr lang="en-US" sz="1800" b="1" dirty="0" err="1"/>
              <a:t>redox</a:t>
            </a:r>
            <a:r>
              <a:rPr lang="en-US" sz="1800" b="1" dirty="0"/>
              <a:t> reactions</a:t>
            </a:r>
            <a:r>
              <a:rPr lang="en-US" sz="1800" dirty="0"/>
              <a:t>. Among these, the </a:t>
            </a:r>
            <a:r>
              <a:rPr lang="en-US" sz="1800" b="1" dirty="0"/>
              <a:t>NADH </a:t>
            </a:r>
            <a:r>
              <a:rPr lang="en-US" sz="1800" b="1" dirty="0" err="1"/>
              <a:t>dehydrogenase</a:t>
            </a:r>
            <a:r>
              <a:rPr lang="en-US" sz="1800" dirty="0"/>
              <a:t>, also called </a:t>
            </a:r>
            <a:r>
              <a:rPr lang="en-US" sz="1800" b="1" dirty="0"/>
              <a:t>Complex I, </a:t>
            </a:r>
            <a:r>
              <a:rPr lang="en-US" sz="1800" dirty="0"/>
              <a:t>is a</a:t>
            </a:r>
            <a:r>
              <a:rPr lang="en-US" sz="1800" b="1" dirty="0"/>
              <a:t> proton pump</a:t>
            </a:r>
            <a:r>
              <a:rPr lang="en-US" sz="1800" dirty="0"/>
              <a:t>, crucially involved in the transport of 4 H</a:t>
            </a:r>
            <a:r>
              <a:rPr lang="en-US" sz="1800" baseline="30000" dirty="0"/>
              <a:t>+</a:t>
            </a:r>
            <a:r>
              <a:rPr lang="en-US" sz="1800" dirty="0"/>
              <a:t>, creating a strong H</a:t>
            </a:r>
            <a:r>
              <a:rPr lang="en-US" sz="1800" baseline="30000" dirty="0"/>
              <a:t>+</a:t>
            </a:r>
            <a:r>
              <a:rPr lang="en-US" sz="1800" dirty="0"/>
              <a:t> gradient. Lack or </a:t>
            </a:r>
            <a:r>
              <a:rPr lang="en-US" sz="1800" b="1" dirty="0"/>
              <a:t>loss of function of Complex I leads to </a:t>
            </a:r>
            <a:r>
              <a:rPr lang="en-US" sz="1800" b="1" dirty="0" err="1"/>
              <a:t>e</a:t>
            </a:r>
            <a:r>
              <a:rPr lang="en-US" sz="1800" b="1" baseline="30000" dirty="0"/>
              <a:t>-</a:t>
            </a:r>
            <a:r>
              <a:rPr lang="en-US" sz="1800" b="1" dirty="0"/>
              <a:t> leakage</a:t>
            </a:r>
            <a:r>
              <a:rPr lang="en-US" sz="1800" dirty="0"/>
              <a:t> in the </a:t>
            </a:r>
            <a:r>
              <a:rPr lang="en-US" sz="1800" dirty="0" err="1"/>
              <a:t>intermembrane</a:t>
            </a:r>
            <a:r>
              <a:rPr lang="en-US" sz="1800" dirty="0"/>
              <a:t> space, and in the </a:t>
            </a:r>
            <a:r>
              <a:rPr lang="en-US" sz="1800" dirty="0" err="1"/>
              <a:t>cytosol</a:t>
            </a:r>
            <a:r>
              <a:rPr lang="en-US" sz="1800" dirty="0"/>
              <a:t>, initiating the process that leads to the formation of </a:t>
            </a:r>
            <a:r>
              <a:rPr lang="en-US" sz="1800" b="1" dirty="0"/>
              <a:t>Reactive Oxygen Species, ROS.</a:t>
            </a:r>
          </a:p>
          <a:p>
            <a:endParaRPr lang="en-US" sz="1800" b="1" dirty="0"/>
          </a:p>
          <a:p>
            <a:r>
              <a:rPr lang="en-US" sz="1800" dirty="0"/>
              <a:t>2- </a:t>
            </a:r>
            <a:r>
              <a:rPr lang="en-US" sz="1800" dirty="0" err="1"/>
              <a:t>e</a:t>
            </a:r>
            <a:r>
              <a:rPr lang="en-US" sz="1800" baseline="30000" dirty="0"/>
              <a:t>-</a:t>
            </a:r>
            <a:r>
              <a:rPr lang="en-US" sz="1800" dirty="0"/>
              <a:t> are transported to proteins </a:t>
            </a:r>
            <a:r>
              <a:rPr lang="en-US" sz="1800" dirty="0" smtClean="0"/>
              <a:t>thanks </a:t>
            </a:r>
            <a:r>
              <a:rPr lang="en-US" sz="1800" dirty="0"/>
              <a:t>to </a:t>
            </a:r>
            <a:r>
              <a:rPr lang="en-US" sz="1800" dirty="0" err="1"/>
              <a:t>e</a:t>
            </a:r>
            <a:r>
              <a:rPr lang="en-US" sz="1800" baseline="30000" dirty="0"/>
              <a:t>-</a:t>
            </a:r>
            <a:r>
              <a:rPr lang="en-US" sz="1800" dirty="0"/>
              <a:t> transporters like </a:t>
            </a:r>
            <a:r>
              <a:rPr lang="en-US" sz="1800" b="1" dirty="0"/>
              <a:t>Fe-S</a:t>
            </a:r>
            <a:r>
              <a:rPr lang="en-US" sz="1800" dirty="0"/>
              <a:t> and </a:t>
            </a:r>
            <a:r>
              <a:rPr lang="en-US" sz="1800" b="1" dirty="0" err="1"/>
              <a:t>cytochrome</a:t>
            </a:r>
            <a:r>
              <a:rPr lang="en-US" sz="1800" b="1" dirty="0"/>
              <a:t> </a:t>
            </a:r>
            <a:r>
              <a:rPr lang="en-US" sz="1800" b="1" dirty="0" err="1"/>
              <a:t>c</a:t>
            </a:r>
            <a:r>
              <a:rPr lang="en-US" sz="1800" dirty="0"/>
              <a:t>, involved in different moments of the mitochondrial respiration.  The </a:t>
            </a:r>
            <a:r>
              <a:rPr lang="en-US" sz="1800" dirty="0" err="1"/>
              <a:t>succinate</a:t>
            </a:r>
            <a:r>
              <a:rPr lang="en-US" sz="1800" dirty="0"/>
              <a:t> </a:t>
            </a:r>
            <a:r>
              <a:rPr lang="en-US" sz="1800" dirty="0" err="1"/>
              <a:t>dehydrogenase</a:t>
            </a:r>
            <a:r>
              <a:rPr lang="en-US" sz="1800" dirty="0"/>
              <a:t>, also called </a:t>
            </a:r>
            <a:r>
              <a:rPr lang="en-US" sz="1800" b="1" dirty="0"/>
              <a:t>Complex II</a:t>
            </a:r>
            <a:r>
              <a:rPr lang="en-US" sz="1800" dirty="0"/>
              <a:t>, moves </a:t>
            </a:r>
            <a:r>
              <a:rPr lang="en-US" sz="1800" dirty="0" err="1"/>
              <a:t>e</a:t>
            </a:r>
            <a:r>
              <a:rPr lang="en-US" sz="1800" baseline="30000" dirty="0"/>
              <a:t>-</a:t>
            </a:r>
            <a:r>
              <a:rPr lang="en-US" sz="1800" dirty="0"/>
              <a:t> from intermediate species, and </a:t>
            </a:r>
            <a:r>
              <a:rPr lang="en-US" sz="1800" dirty="0" err="1"/>
              <a:t>cytochrome</a:t>
            </a:r>
            <a:r>
              <a:rPr lang="en-US" sz="1800" dirty="0"/>
              <a:t> </a:t>
            </a:r>
            <a:r>
              <a:rPr lang="en-US" sz="1800" dirty="0" err="1"/>
              <a:t>bc</a:t>
            </a:r>
            <a:r>
              <a:rPr lang="en-US" sz="1800" dirty="0"/>
              <a:t> complex, also called </a:t>
            </a:r>
            <a:r>
              <a:rPr lang="en-US" sz="1800" b="1" dirty="0"/>
              <a:t>Complex III</a:t>
            </a:r>
            <a:r>
              <a:rPr lang="en-US" sz="1800" dirty="0"/>
              <a:t>, move </a:t>
            </a:r>
            <a:r>
              <a:rPr lang="en-US" sz="1800" dirty="0" err="1"/>
              <a:t>e</a:t>
            </a:r>
            <a:r>
              <a:rPr lang="en-US" sz="1800" baseline="30000" dirty="0"/>
              <a:t>- </a:t>
            </a:r>
            <a:r>
              <a:rPr lang="en-US" sz="1800" dirty="0"/>
              <a:t>to the </a:t>
            </a:r>
            <a:r>
              <a:rPr lang="en-US" sz="1800" dirty="0" err="1"/>
              <a:t>cytochrome</a:t>
            </a:r>
            <a:r>
              <a:rPr lang="en-US" sz="1800" dirty="0"/>
              <a:t> </a:t>
            </a:r>
            <a:r>
              <a:rPr lang="en-US" sz="1800" dirty="0" err="1"/>
              <a:t>c</a:t>
            </a:r>
            <a:r>
              <a:rPr lang="en-US" sz="1800" dirty="0"/>
              <a:t> and </a:t>
            </a:r>
            <a:r>
              <a:rPr lang="en-US" sz="1800" b="1" dirty="0"/>
              <a:t>pumps</a:t>
            </a:r>
            <a:r>
              <a:rPr lang="en-US" sz="1800" dirty="0"/>
              <a:t> </a:t>
            </a:r>
            <a:r>
              <a:rPr lang="en-US" sz="1800" b="1" dirty="0"/>
              <a:t>back </a:t>
            </a:r>
            <a:r>
              <a:rPr lang="en-US" sz="1800" dirty="0"/>
              <a:t>4 H</a:t>
            </a:r>
            <a:r>
              <a:rPr lang="en-US" sz="1800" baseline="30000" dirty="0"/>
              <a:t>+</a:t>
            </a:r>
            <a:r>
              <a:rPr lang="en-US" sz="1800" dirty="0"/>
              <a:t> from the inter-space to the inner-space, creating a strong H</a:t>
            </a:r>
            <a:r>
              <a:rPr lang="en-US" sz="1800" baseline="30000" dirty="0"/>
              <a:t>+</a:t>
            </a:r>
            <a:r>
              <a:rPr lang="en-US" sz="1800" dirty="0"/>
              <a:t> gradient.</a:t>
            </a:r>
          </a:p>
          <a:p>
            <a:endParaRPr lang="en-US" sz="1800" dirty="0"/>
          </a:p>
          <a:p>
            <a:r>
              <a:rPr lang="en-US" sz="1800" dirty="0"/>
              <a:t>3- </a:t>
            </a:r>
            <a:r>
              <a:rPr lang="en-US" sz="1800" dirty="0" err="1"/>
              <a:t>Cytochrome</a:t>
            </a:r>
            <a:r>
              <a:rPr lang="en-US" sz="1800" dirty="0"/>
              <a:t> </a:t>
            </a:r>
            <a:r>
              <a:rPr lang="en-US" sz="1800" dirty="0" err="1"/>
              <a:t>c</a:t>
            </a:r>
            <a:r>
              <a:rPr lang="en-US" sz="1800" dirty="0"/>
              <a:t> </a:t>
            </a:r>
            <a:r>
              <a:rPr lang="en-US" sz="1800" dirty="0" err="1"/>
              <a:t>oxidase</a:t>
            </a:r>
            <a:r>
              <a:rPr lang="en-US" sz="1800" dirty="0"/>
              <a:t>, also called </a:t>
            </a:r>
            <a:r>
              <a:rPr lang="en-US" sz="1800" b="1" dirty="0"/>
              <a:t>Complex IV, </a:t>
            </a:r>
            <a:r>
              <a:rPr lang="en-US" sz="1800" dirty="0"/>
              <a:t>removes the</a:t>
            </a:r>
            <a:r>
              <a:rPr lang="en-US" sz="1800" b="1" dirty="0"/>
              <a:t> </a:t>
            </a:r>
            <a:r>
              <a:rPr lang="en-US" sz="1800" dirty="0" err="1"/>
              <a:t>e</a:t>
            </a:r>
            <a:r>
              <a:rPr lang="en-US" sz="1800" baseline="30000" dirty="0"/>
              <a:t>-</a:t>
            </a:r>
            <a:r>
              <a:rPr lang="en-US" sz="1800" dirty="0"/>
              <a:t> from </a:t>
            </a:r>
            <a:r>
              <a:rPr lang="en-US" sz="1800" dirty="0" err="1"/>
              <a:t>cytochrome</a:t>
            </a:r>
            <a:r>
              <a:rPr lang="en-US" sz="1800" dirty="0"/>
              <a:t> </a:t>
            </a:r>
            <a:r>
              <a:rPr lang="en-US" sz="1800" dirty="0" err="1"/>
              <a:t>c</a:t>
            </a:r>
            <a:r>
              <a:rPr lang="en-US" sz="1800" dirty="0"/>
              <a:t> molecules and </a:t>
            </a:r>
            <a:r>
              <a:rPr lang="en-US" sz="1800" dirty="0" smtClean="0"/>
              <a:t>transfers </a:t>
            </a:r>
            <a:r>
              <a:rPr lang="en-US" sz="1800" dirty="0"/>
              <a:t>them to molecular oxygen O</a:t>
            </a:r>
            <a:r>
              <a:rPr lang="en-US" sz="1800" baseline="-25000" dirty="0"/>
              <a:t>2</a:t>
            </a:r>
            <a:r>
              <a:rPr lang="en-US" sz="1800" dirty="0"/>
              <a:t>, creating H</a:t>
            </a:r>
            <a:r>
              <a:rPr lang="en-US" sz="1800" baseline="-25000" dirty="0"/>
              <a:t>2</a:t>
            </a:r>
            <a:r>
              <a:rPr lang="en-US" sz="1800" dirty="0"/>
              <a:t>O. It also moves 4 H</a:t>
            </a:r>
            <a:r>
              <a:rPr lang="en-US" sz="1800" baseline="30000" dirty="0"/>
              <a:t>+ </a:t>
            </a:r>
            <a:r>
              <a:rPr lang="en-US" sz="1800" dirty="0"/>
              <a:t>back out of the inner space of the mitochondrion, re-initiating the H</a:t>
            </a:r>
            <a:r>
              <a:rPr lang="en-US" sz="1800" baseline="30000" dirty="0"/>
              <a:t>+</a:t>
            </a:r>
            <a:r>
              <a:rPr lang="en-US" sz="1800" dirty="0"/>
              <a:t> gradient.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7826" name="Picture 3"/>
          <p:cNvPicPr>
            <a:picLocks noChangeAspect="1" noChangeArrowheads="1"/>
          </p:cNvPicPr>
          <p:nvPr/>
        </p:nvPicPr>
        <p:blipFill>
          <a:blip r:embed="rId2"/>
          <a:srcRect/>
          <a:stretch>
            <a:fillRect/>
          </a:stretch>
        </p:blipFill>
        <p:spPr bwMode="auto">
          <a:xfrm>
            <a:off x="0" y="46038"/>
            <a:ext cx="8839200" cy="68119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441325" y="1203325"/>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
        <p:nvSpPr>
          <p:cNvPr id="78851" name="Text Box 4"/>
          <p:cNvSpPr txBox="1">
            <a:spLocks noChangeArrowheads="1"/>
          </p:cNvSpPr>
          <p:nvPr/>
        </p:nvSpPr>
        <p:spPr bwMode="auto">
          <a:xfrm>
            <a:off x="228600" y="517525"/>
            <a:ext cx="8626475" cy="6257925"/>
          </a:xfrm>
          <a:prstGeom prst="rect">
            <a:avLst/>
          </a:prstGeom>
          <a:noFill/>
          <a:ln w="9525">
            <a:noFill/>
            <a:miter lim="800000"/>
            <a:headEnd/>
            <a:tailEnd/>
          </a:ln>
        </p:spPr>
        <p:txBody>
          <a:bodyPr>
            <a:prstTxWarp prst="textNoShape">
              <a:avLst/>
            </a:prstTxWarp>
            <a:spAutoFit/>
          </a:bodyPr>
          <a:lstStyle/>
          <a:p>
            <a:r>
              <a:rPr lang="en-US"/>
              <a:t>During synthesis of molecules of water, numerous Reactive Oxygen Species (ROS) are generated</a:t>
            </a:r>
          </a:p>
          <a:p>
            <a:endParaRPr lang="en-US"/>
          </a:p>
          <a:p>
            <a:endParaRPr lang="en-US"/>
          </a:p>
          <a:p>
            <a:endParaRPr lang="en-US"/>
          </a:p>
          <a:p>
            <a:endParaRPr lang="en-US"/>
          </a:p>
          <a:p>
            <a:r>
              <a:rPr lang="en-US"/>
              <a:t>mitochondrial deficit related to either aging or protein dysfunction may lead to leakage of reactive species out of the mitochondrion into the cytosol  through Voltage Dependent Anion Channel (VDAC), in particular </a:t>
            </a:r>
          </a:p>
          <a:p>
            <a:endParaRPr lang="en-US"/>
          </a:p>
          <a:p>
            <a:pPr algn="ctr"/>
            <a:r>
              <a:rPr lang="en-US" sz="2800" b="1"/>
              <a:t>O</a:t>
            </a:r>
            <a:r>
              <a:rPr lang="en-US" sz="2800" b="1" baseline="-25000"/>
              <a:t>2</a:t>
            </a:r>
            <a:r>
              <a:rPr lang="en-US" sz="2800" b="1" baseline="30000"/>
              <a:t>-.  </a:t>
            </a:r>
            <a:r>
              <a:rPr lang="en-US" sz="2800" b="1">
                <a:solidFill>
                  <a:srgbClr val="B52617"/>
                </a:solidFill>
              </a:rPr>
              <a:t>Superoxide ion </a:t>
            </a:r>
            <a:r>
              <a:rPr lang="en-US" sz="2800" b="1"/>
              <a:t> and</a:t>
            </a:r>
            <a:r>
              <a:rPr lang="en-US" sz="2800" b="1">
                <a:solidFill>
                  <a:srgbClr val="B52617"/>
                </a:solidFill>
              </a:rPr>
              <a:t> </a:t>
            </a:r>
            <a:r>
              <a:rPr lang="en-US" sz="2800" b="1"/>
              <a:t>e</a:t>
            </a:r>
            <a:r>
              <a:rPr lang="en-US" sz="2800" b="1" baseline="30000"/>
              <a:t>- </a:t>
            </a:r>
          </a:p>
          <a:p>
            <a:pPr algn="ctr"/>
            <a:endParaRPr lang="en-US" b="1" baseline="30000"/>
          </a:p>
          <a:p>
            <a:endParaRPr lang="en-US" b="1" baseline="30000"/>
          </a:p>
          <a:p>
            <a:r>
              <a:rPr lang="en-US" b="1"/>
              <a:t>This phenomenon increases oxidative stress and promotes the generation of other ROS within the cell, being toxic for the cell.</a:t>
            </a:r>
            <a:endParaRPr lang="en-US" sz="2000" b="1"/>
          </a:p>
          <a:p>
            <a:endParaRPr lang="en-US" sz="2000" b="1"/>
          </a:p>
          <a:p>
            <a:endParaRPr lang="en-US" sz="2000" b="1" baseline="30000"/>
          </a:p>
        </p:txBody>
      </p:sp>
      <p:sp>
        <p:nvSpPr>
          <p:cNvPr id="78852" name="AutoShape 6"/>
          <p:cNvSpPr>
            <a:spLocks noChangeArrowheads="1"/>
          </p:cNvSpPr>
          <p:nvPr/>
        </p:nvSpPr>
        <p:spPr bwMode="auto">
          <a:xfrm>
            <a:off x="3962400" y="1155820"/>
            <a:ext cx="485775" cy="976313"/>
          </a:xfrm>
          <a:prstGeom prst="downArrow">
            <a:avLst>
              <a:gd name="adj1" fmla="val 50000"/>
              <a:gd name="adj2" fmla="val 50245"/>
            </a:avLst>
          </a:prstGeom>
          <a:solidFill>
            <a:srgbClr val="B52617"/>
          </a:solidFill>
          <a:ln w="9525">
            <a:solidFill>
              <a:srgbClr val="B52617"/>
            </a:solidFill>
            <a:miter lim="800000"/>
            <a:headEnd/>
            <a:tailEnd/>
          </a:ln>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304800" y="1293813"/>
            <a:ext cx="8610600" cy="915987"/>
          </a:xfrm>
          <a:prstGeom prst="rect">
            <a:avLst/>
          </a:prstGeom>
          <a:noFill/>
          <a:ln w="9525">
            <a:noFill/>
            <a:miter lim="800000"/>
            <a:headEnd/>
            <a:tailEnd/>
          </a:ln>
        </p:spPr>
        <p:txBody>
          <a:bodyPr>
            <a:prstTxWarp prst="textNoShape">
              <a:avLst/>
            </a:prstTxWarp>
            <a:spAutoFit/>
          </a:bodyPr>
          <a:lstStyle/>
          <a:p>
            <a:r>
              <a:rPr lang="en-US" sz="1800" b="1"/>
              <a:t>Alzheimer’s disease: </a:t>
            </a:r>
            <a:r>
              <a:rPr lang="en-US" sz="1800"/>
              <a:t>characterized by extracellular depositions, the </a:t>
            </a:r>
            <a:r>
              <a:rPr lang="en-US" sz="1800" b="1">
                <a:latin typeface="Symbol" pitchFamily="-109" charset="2"/>
              </a:rPr>
              <a:t>b</a:t>
            </a:r>
            <a:r>
              <a:rPr lang="en-US" sz="1800" b="1"/>
              <a:t>-amyloid plaque</a:t>
            </a:r>
            <a:r>
              <a:rPr lang="en-US" sz="1800"/>
              <a:t>, and intracellular depositions, the </a:t>
            </a:r>
            <a:r>
              <a:rPr lang="en-US" sz="1800" b="1"/>
              <a:t>Neurofibrillary Tangles</a:t>
            </a:r>
            <a:r>
              <a:rPr lang="en-US" sz="1800"/>
              <a:t> </a:t>
            </a:r>
            <a:r>
              <a:rPr lang="en-US" sz="1800" b="1"/>
              <a:t>(NFT)</a:t>
            </a:r>
            <a:r>
              <a:rPr lang="en-US" sz="1800"/>
              <a:t> comprised of Paired Helical Filaments (PHF), aggregates of hyperphosphorylated protein tau.</a:t>
            </a:r>
            <a:endParaRPr lang="en-US"/>
          </a:p>
        </p:txBody>
      </p:sp>
      <p:sp>
        <p:nvSpPr>
          <p:cNvPr id="63491" name="Text Box 3"/>
          <p:cNvSpPr txBox="1">
            <a:spLocks noChangeArrowheads="1"/>
          </p:cNvSpPr>
          <p:nvPr/>
        </p:nvSpPr>
        <p:spPr bwMode="auto">
          <a:xfrm>
            <a:off x="121608" y="244475"/>
            <a:ext cx="8915400" cy="461665"/>
          </a:xfrm>
          <a:prstGeom prst="rect">
            <a:avLst/>
          </a:prstGeom>
          <a:noFill/>
          <a:ln w="9525">
            <a:noFill/>
            <a:miter lim="800000"/>
            <a:headEnd/>
            <a:tailEnd/>
          </a:ln>
        </p:spPr>
        <p:txBody>
          <a:bodyPr wrap="square">
            <a:prstTxWarp prst="textNoShape">
              <a:avLst/>
            </a:prstTxWarp>
            <a:spAutoFit/>
          </a:bodyPr>
          <a:lstStyle/>
          <a:p>
            <a:r>
              <a:rPr lang="en-US" sz="2400" b="1" dirty="0">
                <a:solidFill>
                  <a:srgbClr val="B52617"/>
                </a:solidFill>
              </a:rPr>
              <a:t>Deposition of </a:t>
            </a:r>
            <a:r>
              <a:rPr lang="en-US" sz="2400" b="1" dirty="0" err="1">
                <a:solidFill>
                  <a:srgbClr val="B52617"/>
                </a:solidFill>
              </a:rPr>
              <a:t>fibrillar</a:t>
            </a:r>
            <a:r>
              <a:rPr lang="en-US" sz="2400" b="1" dirty="0">
                <a:solidFill>
                  <a:srgbClr val="B52617"/>
                </a:solidFill>
              </a:rPr>
              <a:t> </a:t>
            </a:r>
            <a:r>
              <a:rPr lang="en-US" sz="2400" b="1" dirty="0" err="1">
                <a:solidFill>
                  <a:srgbClr val="B52617"/>
                </a:solidFill>
              </a:rPr>
              <a:t>proteinacious</a:t>
            </a:r>
            <a:r>
              <a:rPr lang="en-US" sz="2400" b="1" dirty="0">
                <a:solidFill>
                  <a:srgbClr val="B52617"/>
                </a:solidFill>
              </a:rPr>
              <a:t> material in Alzheimer’s disease</a:t>
            </a:r>
          </a:p>
        </p:txBody>
      </p:sp>
      <p:pic>
        <p:nvPicPr>
          <p:cNvPr id="63492" name="Picture 5"/>
          <p:cNvPicPr>
            <a:picLocks noChangeAspect="1" noChangeArrowheads="1"/>
          </p:cNvPicPr>
          <p:nvPr/>
        </p:nvPicPr>
        <p:blipFill>
          <a:blip r:embed="rId2"/>
          <a:srcRect/>
          <a:stretch>
            <a:fillRect/>
          </a:stretch>
        </p:blipFill>
        <p:spPr bwMode="auto">
          <a:xfrm>
            <a:off x="0" y="2541588"/>
            <a:ext cx="9042400" cy="3021012"/>
          </a:xfrm>
          <a:prstGeom prst="rect">
            <a:avLst/>
          </a:prstGeom>
          <a:noFill/>
          <a:ln w="9525">
            <a:noFill/>
            <a:miter lim="800000"/>
            <a:headEnd/>
            <a:tailEnd/>
          </a:ln>
        </p:spPr>
      </p:pic>
      <p:sp>
        <p:nvSpPr>
          <p:cNvPr id="63493" name="Rectangle 6"/>
          <p:cNvSpPr>
            <a:spLocks noChangeArrowheads="1"/>
          </p:cNvSpPr>
          <p:nvPr/>
        </p:nvSpPr>
        <p:spPr bwMode="auto">
          <a:xfrm>
            <a:off x="3884613" y="6172200"/>
            <a:ext cx="5106987" cy="304800"/>
          </a:xfrm>
          <a:prstGeom prst="rect">
            <a:avLst/>
          </a:prstGeom>
          <a:noFill/>
          <a:ln w="9525">
            <a:noFill/>
            <a:miter lim="800000"/>
            <a:headEnd/>
            <a:tailEnd/>
          </a:ln>
        </p:spPr>
        <p:txBody>
          <a:bodyPr wrap="none">
            <a:prstTxWarp prst="textNoShape">
              <a:avLst/>
            </a:prstTxWarp>
            <a:spAutoFit/>
          </a:bodyPr>
          <a:lstStyle/>
          <a:p>
            <a:r>
              <a:rPr lang="en-US" sz="1400" b="1"/>
              <a:t>Bossy-Wetzel E, et al., Nat Med. 2004 Jul;10 Suppl:S2-9. Review.</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874" name="Text Box 2"/>
          <p:cNvSpPr txBox="1">
            <a:spLocks noChangeArrowheads="1"/>
          </p:cNvSpPr>
          <p:nvPr/>
        </p:nvSpPr>
        <p:spPr bwMode="auto">
          <a:xfrm>
            <a:off x="2514600" y="136525"/>
            <a:ext cx="4665663" cy="523875"/>
          </a:xfrm>
          <a:prstGeom prst="rect">
            <a:avLst/>
          </a:prstGeom>
          <a:noFill/>
          <a:ln w="9525">
            <a:noFill/>
            <a:miter lim="800000"/>
            <a:headEnd/>
            <a:tailEnd/>
          </a:ln>
        </p:spPr>
        <p:txBody>
          <a:bodyPr wrap="none">
            <a:prstTxWarp prst="textNoShape">
              <a:avLst/>
            </a:prstTxWarp>
            <a:spAutoFit/>
          </a:bodyPr>
          <a:lstStyle/>
          <a:p>
            <a:r>
              <a:rPr lang="en-US" sz="2800" b="1">
                <a:solidFill>
                  <a:srgbClr val="B52617"/>
                </a:solidFill>
              </a:rPr>
              <a:t>How oxidative stress is toxic?</a:t>
            </a:r>
          </a:p>
        </p:txBody>
      </p:sp>
      <p:sp>
        <p:nvSpPr>
          <p:cNvPr id="79875" name="Text Box 4"/>
          <p:cNvSpPr txBox="1">
            <a:spLocks noChangeArrowheads="1"/>
          </p:cNvSpPr>
          <p:nvPr/>
        </p:nvSpPr>
        <p:spPr bwMode="auto">
          <a:xfrm>
            <a:off x="441325" y="685800"/>
            <a:ext cx="7469188" cy="2308225"/>
          </a:xfrm>
          <a:prstGeom prst="rect">
            <a:avLst/>
          </a:prstGeom>
          <a:noFill/>
          <a:ln w="9525">
            <a:noFill/>
            <a:miter lim="800000"/>
            <a:headEnd/>
            <a:tailEnd/>
          </a:ln>
        </p:spPr>
        <p:txBody>
          <a:bodyPr wrap="none">
            <a:prstTxWarp prst="textNoShape">
              <a:avLst/>
            </a:prstTxWarp>
            <a:spAutoFit/>
          </a:bodyPr>
          <a:lstStyle/>
          <a:p>
            <a:r>
              <a:rPr lang="en-US" b="1"/>
              <a:t>By promoting oxidation of</a:t>
            </a:r>
          </a:p>
          <a:p>
            <a:endParaRPr lang="en-US" b="1"/>
          </a:p>
          <a:p>
            <a:r>
              <a:rPr lang="en-US" b="1"/>
              <a:t>1- proteins</a:t>
            </a:r>
          </a:p>
          <a:p>
            <a:r>
              <a:rPr lang="en-US" b="1"/>
              <a:t>2-lipids</a:t>
            </a:r>
          </a:p>
          <a:p>
            <a:r>
              <a:rPr lang="en-US" b="1"/>
              <a:t>3-cathecolamine (adrenaline, noradrenaline, dopamine)</a:t>
            </a:r>
          </a:p>
          <a:p>
            <a:r>
              <a:rPr lang="en-US" b="1"/>
              <a:t>4-DNA</a:t>
            </a:r>
          </a:p>
        </p:txBody>
      </p:sp>
      <p:sp>
        <p:nvSpPr>
          <p:cNvPr id="79876" name="Down Arrow 3"/>
          <p:cNvSpPr>
            <a:spLocks noChangeArrowheads="1"/>
          </p:cNvSpPr>
          <p:nvPr/>
        </p:nvSpPr>
        <p:spPr bwMode="auto">
          <a:xfrm>
            <a:off x="3581400" y="3124200"/>
            <a:ext cx="1752600" cy="1981200"/>
          </a:xfrm>
          <a:prstGeom prst="downArrow">
            <a:avLst>
              <a:gd name="adj1" fmla="val 50000"/>
              <a:gd name="adj2" fmla="val 50001"/>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79877" name="TextBox 4"/>
          <p:cNvSpPr txBox="1">
            <a:spLocks noChangeArrowheads="1"/>
          </p:cNvSpPr>
          <p:nvPr/>
        </p:nvSpPr>
        <p:spPr bwMode="auto">
          <a:xfrm>
            <a:off x="152400" y="5465763"/>
            <a:ext cx="8870950" cy="554037"/>
          </a:xfrm>
          <a:prstGeom prst="rect">
            <a:avLst/>
          </a:prstGeom>
          <a:noFill/>
          <a:ln w="9525">
            <a:noFill/>
            <a:miter lim="800000"/>
            <a:headEnd/>
            <a:tailEnd/>
          </a:ln>
        </p:spPr>
        <p:txBody>
          <a:bodyPr wrap="none">
            <a:prstTxWarp prst="textNoShape">
              <a:avLst/>
            </a:prstTxWarp>
            <a:spAutoFit/>
          </a:bodyPr>
          <a:lstStyle/>
          <a:p>
            <a:r>
              <a:rPr lang="en-US" sz="3000" b="1">
                <a:solidFill>
                  <a:srgbClr val="0000FF"/>
                </a:solidFill>
              </a:rPr>
              <a:t>Loss of function, impaired cellular activity and death</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898" name="Text Box 2"/>
          <p:cNvSpPr txBox="1">
            <a:spLocks noChangeArrowheads="1"/>
          </p:cNvSpPr>
          <p:nvPr/>
        </p:nvSpPr>
        <p:spPr bwMode="auto">
          <a:xfrm>
            <a:off x="2152650" y="152400"/>
            <a:ext cx="4904708" cy="492443"/>
          </a:xfrm>
          <a:prstGeom prst="rect">
            <a:avLst/>
          </a:prstGeom>
          <a:noFill/>
          <a:ln w="9525">
            <a:noFill/>
            <a:miter lim="800000"/>
            <a:headEnd/>
            <a:tailEnd/>
          </a:ln>
        </p:spPr>
        <p:txBody>
          <a:bodyPr wrap="none">
            <a:prstTxWarp prst="textNoShape">
              <a:avLst/>
            </a:prstTxWarp>
            <a:spAutoFit/>
          </a:bodyPr>
          <a:lstStyle/>
          <a:p>
            <a:r>
              <a:rPr lang="en-US" sz="2600" b="1" dirty="0">
                <a:solidFill>
                  <a:srgbClr val="FF0000"/>
                </a:solidFill>
              </a:rPr>
              <a:t>Antioxidant proteins and enzymes</a:t>
            </a:r>
          </a:p>
        </p:txBody>
      </p:sp>
      <p:sp>
        <p:nvSpPr>
          <p:cNvPr id="80899" name="Text Box 3"/>
          <p:cNvSpPr txBox="1">
            <a:spLocks noChangeArrowheads="1"/>
          </p:cNvSpPr>
          <p:nvPr/>
        </p:nvSpPr>
        <p:spPr bwMode="auto">
          <a:xfrm>
            <a:off x="76200" y="685800"/>
            <a:ext cx="8915400" cy="5734902"/>
          </a:xfrm>
          <a:prstGeom prst="rect">
            <a:avLst/>
          </a:prstGeom>
          <a:noFill/>
          <a:ln w="9525">
            <a:noFill/>
            <a:miter lim="800000"/>
            <a:headEnd/>
            <a:tailEnd/>
          </a:ln>
        </p:spPr>
        <p:txBody>
          <a:bodyPr>
            <a:prstTxWarp prst="textNoShape">
              <a:avLst/>
            </a:prstTxWarp>
            <a:spAutoFit/>
          </a:bodyPr>
          <a:lstStyle/>
          <a:p>
            <a:r>
              <a:rPr lang="en-US" sz="2200" b="1" dirty="0">
                <a:solidFill>
                  <a:srgbClr val="B52617"/>
                </a:solidFill>
              </a:rPr>
              <a:t>Superoxide </a:t>
            </a:r>
            <a:r>
              <a:rPr lang="en-US" sz="2200" b="1" dirty="0" err="1" smtClean="0">
                <a:solidFill>
                  <a:srgbClr val="B52617"/>
                </a:solidFill>
              </a:rPr>
              <a:t>Dismutases</a:t>
            </a:r>
            <a:r>
              <a:rPr lang="en-US" sz="2200" b="1" dirty="0" smtClean="0">
                <a:solidFill>
                  <a:srgbClr val="B52617"/>
                </a:solidFill>
              </a:rPr>
              <a:t> </a:t>
            </a:r>
            <a:r>
              <a:rPr lang="en-US" sz="2200" b="1" dirty="0">
                <a:solidFill>
                  <a:srgbClr val="B52617"/>
                </a:solidFill>
              </a:rPr>
              <a:t>SOD:</a:t>
            </a:r>
            <a:r>
              <a:rPr lang="en-US" sz="2200" b="1" dirty="0" smtClean="0">
                <a:solidFill>
                  <a:srgbClr val="B52617"/>
                </a:solidFill>
              </a:rPr>
              <a:t> </a:t>
            </a:r>
            <a:r>
              <a:rPr lang="en-US" sz="2200" dirty="0" smtClean="0"/>
              <a:t>control the </a:t>
            </a:r>
            <a:r>
              <a:rPr lang="en-US" sz="2200" dirty="0" err="1" smtClean="0"/>
              <a:t>dismutation</a:t>
            </a:r>
            <a:r>
              <a:rPr lang="en-US" sz="2200" dirty="0" smtClean="0"/>
              <a:t> reaction that leads from ion superoxide </a:t>
            </a:r>
            <a:r>
              <a:rPr lang="en-US" sz="2200" dirty="0"/>
              <a:t>O</a:t>
            </a:r>
            <a:r>
              <a:rPr lang="en-US" sz="2200" baseline="-25000" dirty="0"/>
              <a:t>2</a:t>
            </a:r>
            <a:r>
              <a:rPr lang="en-US" sz="2200" baseline="30000" dirty="0"/>
              <a:t>-.</a:t>
            </a:r>
            <a:r>
              <a:rPr lang="en-US" sz="2200" dirty="0"/>
              <a:t> to hydrogen peroxide H</a:t>
            </a:r>
            <a:r>
              <a:rPr lang="en-US" sz="2200" baseline="-25000" dirty="0"/>
              <a:t>2</a:t>
            </a:r>
            <a:r>
              <a:rPr lang="en-US" sz="2200" dirty="0"/>
              <a:t>O</a:t>
            </a:r>
            <a:r>
              <a:rPr lang="en-US" sz="2200" baseline="-25000" dirty="0"/>
              <a:t>2</a:t>
            </a:r>
          </a:p>
          <a:p>
            <a:endParaRPr lang="en-US" sz="2200" baseline="-25000" dirty="0"/>
          </a:p>
          <a:p>
            <a:r>
              <a:rPr lang="en-US" sz="2200" dirty="0"/>
              <a:t>- 3 different types, SOD1, SOD2, SOD3 localized in different intracellular compartments</a:t>
            </a:r>
            <a:r>
              <a:rPr lang="en-US" sz="2200" baseline="-25000" dirty="0"/>
              <a:t> </a:t>
            </a:r>
            <a:endParaRPr lang="en-US" sz="2200" dirty="0"/>
          </a:p>
          <a:p>
            <a:endParaRPr lang="en-US" sz="2200" b="1" dirty="0">
              <a:solidFill>
                <a:srgbClr val="B52617"/>
              </a:solidFill>
            </a:endParaRPr>
          </a:p>
          <a:p>
            <a:r>
              <a:rPr lang="en-US" sz="2200" b="1" dirty="0">
                <a:solidFill>
                  <a:srgbClr val="B52617"/>
                </a:solidFill>
              </a:rPr>
              <a:t>-SOD1 (</a:t>
            </a:r>
            <a:r>
              <a:rPr lang="en-US" sz="2200" b="1" dirty="0" err="1">
                <a:solidFill>
                  <a:srgbClr val="B52617"/>
                </a:solidFill>
              </a:rPr>
              <a:t>CuZnSOD</a:t>
            </a:r>
            <a:r>
              <a:rPr lang="en-US" sz="2200" b="1" dirty="0">
                <a:solidFill>
                  <a:srgbClr val="B52617"/>
                </a:solidFill>
              </a:rPr>
              <a:t>): </a:t>
            </a:r>
            <a:r>
              <a:rPr lang="en-US" sz="2200" dirty="0"/>
              <a:t>localized mainly in </a:t>
            </a:r>
            <a:r>
              <a:rPr lang="en-US" sz="2200" dirty="0" err="1"/>
              <a:t>cytosol</a:t>
            </a:r>
            <a:r>
              <a:rPr lang="en-US" sz="2200" dirty="0"/>
              <a:t> and nucleus and in the </a:t>
            </a:r>
            <a:r>
              <a:rPr lang="en-US" sz="2200" dirty="0" err="1"/>
              <a:t>intermembrane</a:t>
            </a:r>
            <a:r>
              <a:rPr lang="en-US" sz="2200" dirty="0"/>
              <a:t> space of the mitochondria. Abundantly expressed ubiquitously,</a:t>
            </a:r>
            <a:r>
              <a:rPr lang="en-US" sz="2200" dirty="0" smtClean="0"/>
              <a:t> , and high levels of expression in </a:t>
            </a:r>
            <a:r>
              <a:rPr lang="en-US" sz="2200" dirty="0"/>
              <a:t>the </a:t>
            </a:r>
            <a:r>
              <a:rPr lang="en-US" sz="2200" dirty="0" smtClean="0"/>
              <a:t>brain and spinal </a:t>
            </a:r>
            <a:r>
              <a:rPr lang="en-US" sz="2200" dirty="0"/>
              <a:t>cord. More than 100 mutations are found in genetic ALS, motor neuron disease in which SOD1 shows a gain of toxic function (SOD1 KO mice have no </a:t>
            </a:r>
            <a:r>
              <a:rPr lang="en-US" sz="2200" dirty="0" err="1"/>
              <a:t>motorneuron</a:t>
            </a:r>
            <a:r>
              <a:rPr lang="en-US" sz="2200" dirty="0"/>
              <a:t> degeneration</a:t>
            </a:r>
            <a:r>
              <a:rPr lang="en-US" sz="2200" dirty="0" smtClean="0"/>
              <a:t>).</a:t>
            </a:r>
          </a:p>
          <a:p>
            <a:endParaRPr lang="en-US" sz="2200" dirty="0"/>
          </a:p>
          <a:p>
            <a:r>
              <a:rPr lang="en-US" sz="2200" b="1" dirty="0">
                <a:solidFill>
                  <a:srgbClr val="B52617"/>
                </a:solidFill>
              </a:rPr>
              <a:t>-SOD2 (</a:t>
            </a:r>
            <a:r>
              <a:rPr lang="en-US" sz="2200" b="1" dirty="0" err="1">
                <a:solidFill>
                  <a:srgbClr val="B52617"/>
                </a:solidFill>
              </a:rPr>
              <a:t>MnSOD</a:t>
            </a:r>
            <a:r>
              <a:rPr lang="en-US" sz="2200" b="1" dirty="0">
                <a:solidFill>
                  <a:srgbClr val="B52617"/>
                </a:solidFill>
              </a:rPr>
              <a:t>):</a:t>
            </a:r>
            <a:r>
              <a:rPr lang="en-US" sz="2200" dirty="0"/>
              <a:t> essential for mitochondrial integrity. When </a:t>
            </a:r>
            <a:r>
              <a:rPr lang="en-US" sz="2200" dirty="0" err="1"/>
              <a:t>nitrosylated</a:t>
            </a:r>
            <a:r>
              <a:rPr lang="en-US" sz="2200" dirty="0"/>
              <a:t> by </a:t>
            </a:r>
            <a:r>
              <a:rPr lang="en-US" sz="2200" dirty="0" err="1"/>
              <a:t>peroxinitrate</a:t>
            </a:r>
            <a:r>
              <a:rPr lang="en-US" sz="2200" dirty="0"/>
              <a:t>, SOD2 loses its function.</a:t>
            </a:r>
          </a:p>
          <a:p>
            <a:endParaRPr lang="en-US" sz="2200" dirty="0"/>
          </a:p>
          <a:p>
            <a:r>
              <a:rPr lang="en-US" sz="2200" b="1" dirty="0">
                <a:solidFill>
                  <a:srgbClr val="B52617"/>
                </a:solidFill>
              </a:rPr>
              <a:t>-SOD3:</a:t>
            </a:r>
            <a:r>
              <a:rPr lang="en-US" sz="2200" dirty="0"/>
              <a:t> low expression profile in brain.</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Text Box 1026"/>
          <p:cNvSpPr txBox="1">
            <a:spLocks noChangeArrowheads="1"/>
          </p:cNvSpPr>
          <p:nvPr/>
        </p:nvSpPr>
        <p:spPr bwMode="auto">
          <a:xfrm>
            <a:off x="3305175" y="2468563"/>
            <a:ext cx="3198437" cy="861774"/>
          </a:xfrm>
          <a:prstGeom prst="rect">
            <a:avLst/>
          </a:prstGeom>
          <a:noFill/>
          <a:ln w="9525">
            <a:noFill/>
            <a:miter lim="800000"/>
            <a:headEnd/>
            <a:tailEnd/>
          </a:ln>
        </p:spPr>
        <p:txBody>
          <a:bodyPr wrap="none">
            <a:prstTxWarp prst="textNoShape">
              <a:avLst/>
            </a:prstTxWarp>
            <a:spAutoFit/>
          </a:bodyPr>
          <a:lstStyle/>
          <a:p>
            <a:r>
              <a:rPr lang="en-US" sz="5000" b="1" dirty="0" smtClean="0">
                <a:solidFill>
                  <a:srgbClr val="800000"/>
                </a:solidFill>
              </a:rPr>
              <a:t>APOPTOSIS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801688" y="166688"/>
            <a:ext cx="8016776" cy="553998"/>
          </a:xfrm>
          <a:prstGeom prst="rect">
            <a:avLst/>
          </a:prstGeom>
          <a:noFill/>
          <a:ln w="9525">
            <a:noFill/>
            <a:miter lim="800000"/>
            <a:headEnd/>
            <a:tailEnd/>
          </a:ln>
        </p:spPr>
        <p:txBody>
          <a:bodyPr wrap="none">
            <a:prstTxWarp prst="textNoShape">
              <a:avLst/>
            </a:prstTxWarp>
            <a:spAutoFit/>
          </a:bodyPr>
          <a:lstStyle/>
          <a:p>
            <a:r>
              <a:rPr lang="en-US" sz="3000" b="1" dirty="0">
                <a:solidFill>
                  <a:srgbClr val="FF0000"/>
                </a:solidFill>
              </a:rPr>
              <a:t>Apoptosis: mechanism of programmed cell death</a:t>
            </a:r>
          </a:p>
        </p:txBody>
      </p:sp>
      <p:sp>
        <p:nvSpPr>
          <p:cNvPr id="17411" name="Text Box 3"/>
          <p:cNvSpPr txBox="1">
            <a:spLocks noChangeArrowheads="1"/>
          </p:cNvSpPr>
          <p:nvPr/>
        </p:nvSpPr>
        <p:spPr bwMode="auto">
          <a:xfrm>
            <a:off x="288925" y="1127125"/>
            <a:ext cx="8713788" cy="5203825"/>
          </a:xfrm>
          <a:prstGeom prst="rect">
            <a:avLst/>
          </a:prstGeom>
          <a:noFill/>
          <a:ln w="9525">
            <a:noFill/>
            <a:miter lim="800000"/>
            <a:headEnd/>
            <a:tailEnd/>
          </a:ln>
        </p:spPr>
        <p:txBody>
          <a:bodyPr wrap="none">
            <a:prstTxWarp prst="textNoShape">
              <a:avLst/>
            </a:prstTxWarp>
            <a:spAutoFit/>
          </a:bodyPr>
          <a:lstStyle/>
          <a:p>
            <a:r>
              <a:rPr lang="en-US" dirty="0"/>
              <a:t>Steps that lead to apoptosis:</a:t>
            </a:r>
          </a:p>
          <a:p>
            <a:endParaRPr lang="en-US" dirty="0"/>
          </a:p>
          <a:p>
            <a:r>
              <a:rPr lang="en-US" dirty="0"/>
              <a:t>1-Condensation of nuclear chromatin</a:t>
            </a:r>
          </a:p>
          <a:p>
            <a:endParaRPr lang="en-US" dirty="0"/>
          </a:p>
          <a:p>
            <a:r>
              <a:rPr lang="en-US" dirty="0"/>
              <a:t>2-Compaction of </a:t>
            </a:r>
            <a:r>
              <a:rPr lang="en-US" dirty="0" err="1"/>
              <a:t>cytosolic</a:t>
            </a:r>
            <a:r>
              <a:rPr lang="en-US" dirty="0"/>
              <a:t> organelles and </a:t>
            </a:r>
            <a:r>
              <a:rPr lang="en-US" dirty="0" err="1"/>
              <a:t>blebbing</a:t>
            </a:r>
            <a:r>
              <a:rPr lang="en-US" dirty="0"/>
              <a:t> on the cell surface</a:t>
            </a:r>
          </a:p>
          <a:p>
            <a:endParaRPr lang="en-US" dirty="0"/>
          </a:p>
          <a:p>
            <a:r>
              <a:rPr lang="en-US" dirty="0"/>
              <a:t>3-Decrease in cell volume (the cell shrinks)</a:t>
            </a:r>
          </a:p>
          <a:p>
            <a:endParaRPr lang="en-US" dirty="0"/>
          </a:p>
          <a:p>
            <a:r>
              <a:rPr lang="en-US" dirty="0"/>
              <a:t>4-Alteration of plasma membrane </a:t>
            </a:r>
          </a:p>
          <a:p>
            <a:endParaRPr lang="en-US" dirty="0"/>
          </a:p>
          <a:p>
            <a:r>
              <a:rPr lang="en-US" dirty="0"/>
              <a:t>5-Phagocytosis</a:t>
            </a:r>
          </a:p>
          <a:p>
            <a:endParaRPr lang="en-US" dirty="0"/>
          </a:p>
          <a:p>
            <a:endParaRPr lang="en-US" dirty="0"/>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8434" name="Picture 1"/>
          <p:cNvPicPr>
            <a:picLocks noChangeAspect="1"/>
          </p:cNvPicPr>
          <p:nvPr/>
        </p:nvPicPr>
        <p:blipFill>
          <a:blip r:embed="rId2"/>
          <a:srcRect/>
          <a:stretch>
            <a:fillRect/>
          </a:stretch>
        </p:blipFill>
        <p:spPr bwMode="auto">
          <a:xfrm>
            <a:off x="1821259" y="2087563"/>
            <a:ext cx="5468541" cy="2735262"/>
          </a:xfrm>
          <a:prstGeom prst="rect">
            <a:avLst/>
          </a:prstGeom>
          <a:noFill/>
          <a:ln w="9525">
            <a:noFill/>
            <a:miter lim="800000"/>
            <a:headEnd/>
            <a:tailEnd/>
          </a:ln>
        </p:spPr>
      </p:pic>
      <p:sp>
        <p:nvSpPr>
          <p:cNvPr id="18435" name="Rectangle 2"/>
          <p:cNvSpPr>
            <a:spLocks noChangeArrowheads="1"/>
          </p:cNvSpPr>
          <p:nvPr/>
        </p:nvSpPr>
        <p:spPr bwMode="auto">
          <a:xfrm>
            <a:off x="723900" y="5141913"/>
            <a:ext cx="8050213" cy="738187"/>
          </a:xfrm>
          <a:prstGeom prst="rect">
            <a:avLst/>
          </a:prstGeom>
          <a:noFill/>
          <a:ln w="9525">
            <a:noFill/>
            <a:miter lim="800000"/>
            <a:headEnd/>
            <a:tailEnd/>
          </a:ln>
        </p:spPr>
        <p:txBody>
          <a:bodyPr>
            <a:prstTxWarp prst="textNoShape">
              <a:avLst/>
            </a:prstTxWarp>
            <a:spAutoFit/>
          </a:bodyPr>
          <a:lstStyle/>
          <a:p>
            <a:r>
              <a:rPr lang="en-US" sz="1400" dirty="0">
                <a:solidFill>
                  <a:srgbClr val="FF0000"/>
                </a:solidFill>
              </a:rPr>
              <a:t>Necrosis is characterized by membrane destruction </a:t>
            </a:r>
            <a:r>
              <a:rPr lang="en-US" sz="1400" dirty="0"/>
              <a:t>and loss of electron density in the </a:t>
            </a:r>
            <a:r>
              <a:rPr lang="en-US" sz="1400" dirty="0" err="1"/>
              <a:t>cytosol</a:t>
            </a:r>
            <a:r>
              <a:rPr lang="en-US" sz="1400" dirty="0"/>
              <a:t>. Apoptotic features of nuclear fragmentation, but no substantial necrotic features, are observed in neurons treated with 25 pmol/cm2 </a:t>
            </a:r>
            <a:r>
              <a:rPr lang="en-US" sz="1400" dirty="0" err="1"/>
              <a:t>ProTα</a:t>
            </a:r>
            <a:endParaRPr lang="en-US" sz="1400" dirty="0"/>
          </a:p>
        </p:txBody>
      </p:sp>
      <p:sp>
        <p:nvSpPr>
          <p:cNvPr id="18436" name="TextBox 3"/>
          <p:cNvSpPr txBox="1">
            <a:spLocks noChangeArrowheads="1"/>
          </p:cNvSpPr>
          <p:nvPr/>
        </p:nvSpPr>
        <p:spPr bwMode="auto">
          <a:xfrm>
            <a:off x="2093913" y="1663700"/>
            <a:ext cx="1376362" cy="431800"/>
          </a:xfrm>
          <a:prstGeom prst="rect">
            <a:avLst/>
          </a:prstGeom>
          <a:noFill/>
          <a:ln w="9525">
            <a:noFill/>
            <a:miter lim="800000"/>
            <a:headEnd/>
            <a:tailEnd/>
          </a:ln>
        </p:spPr>
        <p:txBody>
          <a:bodyPr wrap="none">
            <a:prstTxWarp prst="textNoShape">
              <a:avLst/>
            </a:prstTxWarp>
            <a:spAutoFit/>
          </a:bodyPr>
          <a:lstStyle/>
          <a:p>
            <a:r>
              <a:rPr lang="en-US" sz="2200" b="1" dirty="0">
                <a:solidFill>
                  <a:srgbClr val="0000FF"/>
                </a:solidFill>
              </a:rPr>
              <a:t>Necrosis</a:t>
            </a:r>
          </a:p>
        </p:txBody>
      </p:sp>
      <p:sp>
        <p:nvSpPr>
          <p:cNvPr id="18437" name="TextBox 4"/>
          <p:cNvSpPr txBox="1">
            <a:spLocks noChangeArrowheads="1"/>
          </p:cNvSpPr>
          <p:nvPr/>
        </p:nvSpPr>
        <p:spPr bwMode="auto">
          <a:xfrm>
            <a:off x="5051425" y="1655763"/>
            <a:ext cx="1565275" cy="431800"/>
          </a:xfrm>
          <a:prstGeom prst="rect">
            <a:avLst/>
          </a:prstGeom>
          <a:noFill/>
          <a:ln w="9525">
            <a:noFill/>
            <a:miter lim="800000"/>
            <a:headEnd/>
            <a:tailEnd/>
          </a:ln>
        </p:spPr>
        <p:txBody>
          <a:bodyPr wrap="none">
            <a:prstTxWarp prst="textNoShape">
              <a:avLst/>
            </a:prstTxWarp>
            <a:spAutoFit/>
          </a:bodyPr>
          <a:lstStyle/>
          <a:p>
            <a:r>
              <a:rPr lang="en-US" sz="2200" b="1" dirty="0">
                <a:solidFill>
                  <a:srgbClr val="0000FF"/>
                </a:solidFill>
              </a:rPr>
              <a:t>Apoptosis</a:t>
            </a:r>
          </a:p>
        </p:txBody>
      </p:sp>
      <p:sp>
        <p:nvSpPr>
          <p:cNvPr id="18438" name="Rectangle 5"/>
          <p:cNvSpPr>
            <a:spLocks noChangeArrowheads="1"/>
          </p:cNvSpPr>
          <p:nvPr/>
        </p:nvSpPr>
        <p:spPr bwMode="auto">
          <a:xfrm>
            <a:off x="3079750" y="5970588"/>
            <a:ext cx="5708650" cy="307975"/>
          </a:xfrm>
          <a:prstGeom prst="rect">
            <a:avLst/>
          </a:prstGeom>
          <a:noFill/>
          <a:ln w="9525">
            <a:noFill/>
            <a:miter lim="800000"/>
            <a:headEnd/>
            <a:tailEnd/>
          </a:ln>
        </p:spPr>
        <p:txBody>
          <a:bodyPr>
            <a:prstTxWarp prst="textNoShape">
              <a:avLst/>
            </a:prstTxWarp>
            <a:spAutoFit/>
          </a:bodyPr>
          <a:lstStyle/>
          <a:p>
            <a:r>
              <a:rPr lang="en-US" sz="1400" i="1" dirty="0"/>
              <a:t>The Journal of Cell Biology, Vol. 176, No. 6, March 12, 2007 853–862</a:t>
            </a:r>
          </a:p>
        </p:txBody>
      </p:sp>
      <p:sp>
        <p:nvSpPr>
          <p:cNvPr id="18439" name="TextBox 6"/>
          <p:cNvSpPr txBox="1">
            <a:spLocks noChangeArrowheads="1"/>
          </p:cNvSpPr>
          <p:nvPr/>
        </p:nvSpPr>
        <p:spPr bwMode="auto">
          <a:xfrm>
            <a:off x="120650" y="379413"/>
            <a:ext cx="8809698" cy="553998"/>
          </a:xfrm>
          <a:prstGeom prst="rect">
            <a:avLst/>
          </a:prstGeom>
          <a:noFill/>
          <a:ln w="9525">
            <a:noFill/>
            <a:miter lim="800000"/>
            <a:headEnd/>
            <a:tailEnd/>
          </a:ln>
        </p:spPr>
        <p:txBody>
          <a:bodyPr wrap="none">
            <a:prstTxWarp prst="textNoShape">
              <a:avLst/>
            </a:prstTxWarp>
            <a:spAutoFit/>
          </a:bodyPr>
          <a:lstStyle/>
          <a:p>
            <a:r>
              <a:rPr lang="en-US" sz="3000" b="1" dirty="0">
                <a:solidFill>
                  <a:srgbClr val="FF0000"/>
                </a:solidFill>
              </a:rPr>
              <a:t>Structural differences between necrosis and apoptosis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2590800" y="1066800"/>
            <a:ext cx="3810000" cy="3008313"/>
          </a:xfrm>
          <a:prstGeom prst="rect">
            <a:avLst/>
          </a:prstGeom>
          <a:noFill/>
          <a:ln w="9525">
            <a:noFill/>
            <a:miter lim="800000"/>
            <a:headEnd/>
            <a:tailEnd/>
          </a:ln>
        </p:spPr>
      </p:pic>
      <p:sp>
        <p:nvSpPr>
          <p:cNvPr id="19459" name="Rectangle 3"/>
          <p:cNvSpPr>
            <a:spLocks noChangeArrowheads="1"/>
          </p:cNvSpPr>
          <p:nvPr/>
        </p:nvSpPr>
        <p:spPr bwMode="auto">
          <a:xfrm>
            <a:off x="1212850" y="4495800"/>
            <a:ext cx="7092950" cy="2014538"/>
          </a:xfrm>
          <a:prstGeom prst="rect">
            <a:avLst/>
          </a:prstGeom>
          <a:noFill/>
          <a:ln w="9525">
            <a:noFill/>
            <a:miter lim="800000"/>
            <a:headEnd/>
            <a:tailEnd/>
          </a:ln>
        </p:spPr>
        <p:txBody>
          <a:bodyPr>
            <a:prstTxWarp prst="textNoShape">
              <a:avLst/>
            </a:prstTxWarp>
            <a:spAutoFit/>
          </a:bodyPr>
          <a:lstStyle/>
          <a:p>
            <a:r>
              <a:rPr lang="en-US" b="1">
                <a:solidFill>
                  <a:schemeClr val="accent2"/>
                </a:solidFill>
              </a:rPr>
              <a:t>Apoptosis is of Greek origin meaning </a:t>
            </a:r>
            <a:r>
              <a:rPr lang="en-US" b="1">
                <a:solidFill>
                  <a:srgbClr val="B52617"/>
                </a:solidFill>
              </a:rPr>
              <a:t>"falling off".</a:t>
            </a:r>
            <a:r>
              <a:rPr lang="en-US" b="1">
                <a:solidFill>
                  <a:schemeClr val="accent2"/>
                </a:solidFill>
              </a:rPr>
              <a:t> The term is used in an analogy to the apparent suicide of leaves resulting in the very visible color changes associated with the Autumn/Fall and that eventually leads to the leaves falling from the trees. Similarly, cells go through a predetermined sequence of events resulting in death and removal from the body.</a:t>
            </a:r>
          </a:p>
          <a:p>
            <a:r>
              <a:rPr lang="en-US" b="1">
                <a:solidFill>
                  <a:schemeClr val="accent2"/>
                </a:solidFill>
              </a:rPr>
              <a:t>   </a:t>
            </a:r>
          </a:p>
        </p:txBody>
      </p:sp>
      <p:sp>
        <p:nvSpPr>
          <p:cNvPr id="19460" name="Text Box 4"/>
          <p:cNvSpPr txBox="1">
            <a:spLocks noChangeArrowheads="1"/>
          </p:cNvSpPr>
          <p:nvPr/>
        </p:nvSpPr>
        <p:spPr bwMode="auto">
          <a:xfrm>
            <a:off x="3076575" y="212725"/>
            <a:ext cx="2595683" cy="707886"/>
          </a:xfrm>
          <a:prstGeom prst="rect">
            <a:avLst/>
          </a:prstGeom>
          <a:noFill/>
          <a:ln w="9525">
            <a:noFill/>
            <a:miter lim="800000"/>
            <a:headEnd/>
            <a:tailEnd/>
          </a:ln>
        </p:spPr>
        <p:txBody>
          <a:bodyPr wrap="none">
            <a:prstTxWarp prst="textNoShape">
              <a:avLst/>
            </a:prstTxWarp>
            <a:spAutoFit/>
          </a:bodyPr>
          <a:lstStyle/>
          <a:p>
            <a:r>
              <a:rPr lang="en-US" sz="4000" b="1" dirty="0">
                <a:solidFill>
                  <a:schemeClr val="accent2"/>
                </a:solidFill>
              </a:rPr>
              <a:t>APOPTOSIS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04800" y="533400"/>
            <a:ext cx="6019800" cy="5867400"/>
            <a:chOff x="576" y="336"/>
            <a:chExt cx="3640" cy="3752"/>
          </a:xfrm>
        </p:grpSpPr>
        <p:pic>
          <p:nvPicPr>
            <p:cNvPr id="20484" name="Picture 3"/>
            <p:cNvPicPr>
              <a:picLocks noChangeAspect="1" noChangeArrowheads="1"/>
            </p:cNvPicPr>
            <p:nvPr/>
          </p:nvPicPr>
          <p:blipFill>
            <a:blip r:embed="rId2"/>
            <a:srcRect/>
            <a:stretch>
              <a:fillRect/>
            </a:stretch>
          </p:blipFill>
          <p:spPr bwMode="auto">
            <a:xfrm>
              <a:off x="576" y="336"/>
              <a:ext cx="1755" cy="3752"/>
            </a:xfrm>
            <a:prstGeom prst="rect">
              <a:avLst/>
            </a:prstGeom>
            <a:noFill/>
            <a:ln w="9525">
              <a:noFill/>
              <a:miter lim="800000"/>
              <a:headEnd/>
              <a:tailEnd/>
            </a:ln>
          </p:spPr>
        </p:pic>
        <p:pic>
          <p:nvPicPr>
            <p:cNvPr id="20485" name="Picture 4"/>
            <p:cNvPicPr>
              <a:picLocks noChangeAspect="1" noChangeArrowheads="1"/>
            </p:cNvPicPr>
            <p:nvPr/>
          </p:nvPicPr>
          <p:blipFill>
            <a:blip r:embed="rId3"/>
            <a:srcRect/>
            <a:stretch>
              <a:fillRect/>
            </a:stretch>
          </p:blipFill>
          <p:spPr bwMode="auto">
            <a:xfrm>
              <a:off x="2400" y="360"/>
              <a:ext cx="1816" cy="3720"/>
            </a:xfrm>
            <a:prstGeom prst="rect">
              <a:avLst/>
            </a:prstGeom>
            <a:noFill/>
            <a:ln w="9525">
              <a:noFill/>
              <a:miter lim="800000"/>
              <a:headEnd/>
              <a:tailEnd/>
            </a:ln>
          </p:spPr>
        </p:pic>
      </p:grpSp>
      <p:sp>
        <p:nvSpPr>
          <p:cNvPr id="20483" name="Rectangle 5"/>
          <p:cNvSpPr>
            <a:spLocks noChangeArrowheads="1"/>
          </p:cNvSpPr>
          <p:nvPr/>
        </p:nvSpPr>
        <p:spPr bwMode="auto">
          <a:xfrm>
            <a:off x="6553200" y="685800"/>
            <a:ext cx="2514600" cy="3113088"/>
          </a:xfrm>
          <a:prstGeom prst="rect">
            <a:avLst/>
          </a:prstGeom>
          <a:noFill/>
          <a:ln w="9525">
            <a:noFill/>
            <a:miter lim="800000"/>
            <a:headEnd/>
            <a:tailEnd/>
          </a:ln>
        </p:spPr>
        <p:txBody>
          <a:bodyPr>
            <a:prstTxWarp prst="textNoShape">
              <a:avLst/>
            </a:prstTxWarp>
            <a:spAutoFit/>
          </a:bodyPr>
          <a:lstStyle/>
          <a:p>
            <a:r>
              <a:rPr lang="en-US" b="1">
                <a:solidFill>
                  <a:srgbClr val="000000"/>
                </a:solidFill>
              </a:rPr>
              <a:t>5-10. Scanning electron microscopy. Epithelial cells. Different stages. Flat cells (Fig. 5) undergo different forms of rounding, surface blebbing and cell retraction (6-9) preceding the typical apoptotic figure shown in (10).</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168275" y="1636713"/>
            <a:ext cx="8763000" cy="830997"/>
          </a:xfrm>
          <a:prstGeom prst="rect">
            <a:avLst/>
          </a:prstGeom>
          <a:noFill/>
          <a:ln w="9525">
            <a:noFill/>
            <a:miter lim="800000"/>
            <a:headEnd/>
            <a:tailEnd/>
          </a:ln>
        </p:spPr>
        <p:txBody>
          <a:bodyPr>
            <a:prstTxWarp prst="textNoShape">
              <a:avLst/>
            </a:prstTxWarp>
            <a:spAutoFit/>
          </a:bodyPr>
          <a:lstStyle/>
          <a:p>
            <a:pPr algn="ctr"/>
            <a:r>
              <a:rPr lang="en-US" sz="2400" b="1" dirty="0"/>
              <a:t>These proteins initiate</a:t>
            </a:r>
            <a:r>
              <a:rPr lang="en-US" sz="2400" b="1" dirty="0" smtClean="0"/>
              <a:t> apoptosis, </a:t>
            </a:r>
            <a:r>
              <a:rPr lang="en-US" sz="2400" b="1" dirty="0"/>
              <a:t>and could be released from the mitochondria following mitochondrial injury or dysfunction</a:t>
            </a:r>
            <a:r>
              <a:rPr lang="en-US" sz="2400" dirty="0"/>
              <a:t> </a:t>
            </a:r>
          </a:p>
        </p:txBody>
      </p:sp>
      <p:sp>
        <p:nvSpPr>
          <p:cNvPr id="21507" name="Text Box 3"/>
          <p:cNvSpPr txBox="1">
            <a:spLocks noChangeArrowheads="1"/>
          </p:cNvSpPr>
          <p:nvPr/>
        </p:nvSpPr>
        <p:spPr bwMode="auto">
          <a:xfrm>
            <a:off x="3505200" y="228600"/>
            <a:ext cx="2288607" cy="707886"/>
          </a:xfrm>
          <a:prstGeom prst="rect">
            <a:avLst/>
          </a:prstGeom>
          <a:noFill/>
          <a:ln w="9525">
            <a:noFill/>
            <a:miter lim="800000"/>
            <a:headEnd/>
            <a:tailEnd/>
          </a:ln>
        </p:spPr>
        <p:txBody>
          <a:bodyPr wrap="none">
            <a:prstTxWarp prst="textNoShape">
              <a:avLst/>
            </a:prstTxWarp>
            <a:spAutoFit/>
          </a:bodyPr>
          <a:lstStyle/>
          <a:p>
            <a:r>
              <a:rPr lang="en-US" sz="4000" b="1" dirty="0">
                <a:solidFill>
                  <a:srgbClr val="B52617"/>
                </a:solidFill>
              </a:rPr>
              <a:t>CASPASES</a:t>
            </a:r>
          </a:p>
        </p:txBody>
      </p:sp>
      <p:sp>
        <p:nvSpPr>
          <p:cNvPr id="21508" name="Text Box 4"/>
          <p:cNvSpPr txBox="1">
            <a:spLocks noChangeArrowheads="1"/>
          </p:cNvSpPr>
          <p:nvPr/>
        </p:nvSpPr>
        <p:spPr bwMode="auto">
          <a:xfrm>
            <a:off x="152400" y="3413125"/>
            <a:ext cx="8778875" cy="1569660"/>
          </a:xfrm>
          <a:prstGeom prst="rect">
            <a:avLst/>
          </a:prstGeom>
          <a:noFill/>
          <a:ln w="9525">
            <a:noFill/>
            <a:miter lim="800000"/>
            <a:headEnd/>
            <a:tailEnd/>
          </a:ln>
        </p:spPr>
        <p:txBody>
          <a:bodyPr>
            <a:prstTxWarp prst="textNoShape">
              <a:avLst/>
            </a:prstTxWarp>
            <a:spAutoFit/>
          </a:bodyPr>
          <a:lstStyle/>
          <a:p>
            <a:pPr>
              <a:buFontTx/>
              <a:buChar char="-"/>
            </a:pPr>
            <a:r>
              <a:rPr lang="en-US" sz="2400" dirty="0" err="1"/>
              <a:t>Caspases</a:t>
            </a:r>
            <a:r>
              <a:rPr lang="en-US" sz="2400" dirty="0"/>
              <a:t> 1-14, divided in 3 groups depending on their structure and substrate specificity.</a:t>
            </a:r>
          </a:p>
          <a:p>
            <a:pPr>
              <a:buFontTx/>
              <a:buChar char="-"/>
            </a:pPr>
            <a:endParaRPr lang="en-US" sz="2400" dirty="0"/>
          </a:p>
          <a:p>
            <a:r>
              <a:rPr lang="en-US" sz="2400" dirty="0"/>
              <a:t>- Normally in the inactivated form of pro-</a:t>
            </a:r>
            <a:r>
              <a:rPr lang="en-US" sz="2400" dirty="0" err="1"/>
              <a:t>caspases</a:t>
            </a:r>
            <a:endParaRPr lang="en-US" sz="24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228600" y="1143000"/>
            <a:ext cx="8763000" cy="3785652"/>
          </a:xfrm>
          <a:prstGeom prst="rect">
            <a:avLst/>
          </a:prstGeom>
          <a:noFill/>
          <a:ln w="9525">
            <a:noFill/>
            <a:miter lim="800000"/>
            <a:headEnd/>
            <a:tailEnd/>
          </a:ln>
        </p:spPr>
        <p:txBody>
          <a:bodyPr>
            <a:prstTxWarp prst="textNoShape">
              <a:avLst/>
            </a:prstTxWarp>
            <a:spAutoFit/>
          </a:bodyPr>
          <a:lstStyle/>
          <a:p>
            <a:r>
              <a:rPr lang="en-US" sz="2400" b="1" dirty="0">
                <a:solidFill>
                  <a:srgbClr val="B52617"/>
                </a:solidFill>
              </a:rPr>
              <a:t>Group I:</a:t>
            </a:r>
            <a:r>
              <a:rPr lang="en-US" sz="2400" dirty="0"/>
              <a:t> </a:t>
            </a:r>
            <a:r>
              <a:rPr lang="en-US" sz="2400" dirty="0" err="1"/>
              <a:t>Caspase</a:t>
            </a:r>
            <a:r>
              <a:rPr lang="en-US" sz="2400" dirty="0"/>
              <a:t> 1, 4, 5, 13</a:t>
            </a:r>
          </a:p>
          <a:p>
            <a:endParaRPr lang="en-US" sz="2400" dirty="0"/>
          </a:p>
          <a:p>
            <a:r>
              <a:rPr lang="en-US" sz="2400" b="1" dirty="0">
                <a:solidFill>
                  <a:srgbClr val="B52617"/>
                </a:solidFill>
              </a:rPr>
              <a:t>Group II:</a:t>
            </a:r>
            <a:r>
              <a:rPr lang="en-US" sz="2400" dirty="0"/>
              <a:t> </a:t>
            </a:r>
            <a:r>
              <a:rPr lang="en-US" sz="2400" dirty="0" err="1"/>
              <a:t>Caspase</a:t>
            </a:r>
            <a:r>
              <a:rPr lang="en-US" sz="2400" dirty="0"/>
              <a:t> 2, 3, 7 action of group II </a:t>
            </a:r>
            <a:r>
              <a:rPr lang="en-US" sz="2400" dirty="0" err="1"/>
              <a:t>caspases</a:t>
            </a:r>
            <a:r>
              <a:rPr lang="en-US" sz="2400" dirty="0"/>
              <a:t> on substrates determines:</a:t>
            </a:r>
          </a:p>
          <a:p>
            <a:r>
              <a:rPr lang="en-US" sz="2400" dirty="0"/>
              <a:t>-no cell repair</a:t>
            </a:r>
          </a:p>
          <a:p>
            <a:r>
              <a:rPr lang="en-US" sz="2400" dirty="0"/>
              <a:t>-no cell cycle progression</a:t>
            </a:r>
          </a:p>
          <a:p>
            <a:r>
              <a:rPr lang="en-US" sz="2400" dirty="0"/>
              <a:t>-DNA fragmentation</a:t>
            </a:r>
          </a:p>
          <a:p>
            <a:endParaRPr lang="en-US" sz="2400" dirty="0"/>
          </a:p>
          <a:p>
            <a:r>
              <a:rPr lang="en-US" sz="2400" b="1" dirty="0">
                <a:solidFill>
                  <a:srgbClr val="B52617"/>
                </a:solidFill>
              </a:rPr>
              <a:t>Group III:</a:t>
            </a:r>
            <a:r>
              <a:rPr lang="en-US" sz="2400" dirty="0"/>
              <a:t> </a:t>
            </a:r>
            <a:r>
              <a:rPr lang="en-US" sz="2400" dirty="0" err="1"/>
              <a:t>Caspase</a:t>
            </a:r>
            <a:r>
              <a:rPr lang="en-US" sz="2400" dirty="0"/>
              <a:t> 6, 8, 9, 10 </a:t>
            </a:r>
            <a:r>
              <a:rPr lang="en-US" sz="2400" b="1" dirty="0"/>
              <a:t>will activate </a:t>
            </a:r>
            <a:r>
              <a:rPr lang="en-US" sz="2400" b="1" dirty="0" err="1"/>
              <a:t>caspases</a:t>
            </a:r>
            <a:r>
              <a:rPr lang="en-US" sz="2400" b="1" dirty="0"/>
              <a:t> of group I and II, beginning a chain reaction that </a:t>
            </a:r>
            <a:r>
              <a:rPr lang="en-US" sz="2400" b="1" dirty="0" smtClean="0"/>
              <a:t>leads </a:t>
            </a:r>
            <a:r>
              <a:rPr lang="en-US" sz="2400" b="1" dirty="0"/>
              <a:t>to programmed cell death</a:t>
            </a:r>
            <a:endParaRPr lang="en-US" sz="24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7"/>
          <p:cNvGrpSpPr>
            <a:grpSpLocks/>
          </p:cNvGrpSpPr>
          <p:nvPr/>
        </p:nvGrpSpPr>
        <p:grpSpPr bwMode="auto">
          <a:xfrm>
            <a:off x="1785938" y="739775"/>
            <a:ext cx="5734050" cy="4159250"/>
            <a:chOff x="1602909" y="1031189"/>
            <a:chExt cx="5733209" cy="4159502"/>
          </a:xfrm>
        </p:grpSpPr>
        <p:pic>
          <p:nvPicPr>
            <p:cNvPr id="23558" name="Picture 5"/>
            <p:cNvPicPr>
              <a:picLocks noChangeAspect="1"/>
            </p:cNvPicPr>
            <p:nvPr/>
          </p:nvPicPr>
          <p:blipFill>
            <a:blip r:embed="rId2"/>
            <a:srcRect/>
            <a:stretch>
              <a:fillRect/>
            </a:stretch>
          </p:blipFill>
          <p:spPr bwMode="auto">
            <a:xfrm>
              <a:off x="1602909" y="1031189"/>
              <a:ext cx="5733209" cy="4159502"/>
            </a:xfrm>
            <a:prstGeom prst="rect">
              <a:avLst/>
            </a:prstGeom>
            <a:noFill/>
            <a:ln w="9525">
              <a:noFill/>
              <a:miter lim="800000"/>
              <a:headEnd/>
              <a:tailEnd/>
            </a:ln>
          </p:spPr>
        </p:pic>
        <p:sp>
          <p:nvSpPr>
            <p:cNvPr id="7" name="Rectangle 6"/>
            <p:cNvSpPr/>
            <p:nvPr/>
          </p:nvSpPr>
          <p:spPr>
            <a:xfrm>
              <a:off x="4691731" y="1569385"/>
              <a:ext cx="2495184" cy="11906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23555" name="Rectangle 8"/>
          <p:cNvSpPr>
            <a:spLocks noChangeArrowheads="1"/>
          </p:cNvSpPr>
          <p:nvPr/>
        </p:nvSpPr>
        <p:spPr bwMode="auto">
          <a:xfrm>
            <a:off x="612775" y="4935538"/>
            <a:ext cx="7927975" cy="1893887"/>
          </a:xfrm>
          <a:prstGeom prst="rect">
            <a:avLst/>
          </a:prstGeom>
          <a:noFill/>
          <a:ln w="9525">
            <a:noFill/>
            <a:miter lim="800000"/>
            <a:headEnd/>
            <a:tailEnd/>
          </a:ln>
        </p:spPr>
        <p:txBody>
          <a:bodyPr>
            <a:prstTxWarp prst="textNoShape">
              <a:avLst/>
            </a:prstTxWarp>
            <a:spAutoFit/>
          </a:bodyPr>
          <a:lstStyle/>
          <a:p>
            <a:r>
              <a:rPr lang="en-US" sz="900"/>
              <a:t>Mitochondrial apoptotic pathway. Death can be induced by the binding of ligands (such as FasL) to specific receptors (such as FAS) located at the cell surface. FAS contains a cytoplasmic death domain where FADD (Fas-associated death domain) can bind in presence of FasL, and recruit Pro-caspase 8 for subsequent activation in caspase 8. This induces caspase 3 activation. Caspase 3 cleaves I-CAD, the inhibitor of CAD (Caspase-activated DNase), which is released to enter the nucleus and cleaves DNA. In addition caspase 8 cleaves Bid protein, resulting in a truncated Bid (tBid) that, upon dimerisation of Bax or Bad, causes the release of cytochrome c from mitochondria. The mechanisms by which Bax leads to mitochondrial membrane permeabilisation and subsequent release of pro-apoptotic factors still remain unclear. It is proposed that Bax could interact with the permeability transition pore, or form channels by self-oligomerization. This leads to the mitochondrial release of cytochrome c and Smac/Diablo (Smac: second mitochondrial- derived activator of caspase; Diablo: direct IAP-binding protein with low pI), AIF (apoptosis inducing factor) and various procaspases. Bcl2 inhibits the release of cytochrome C and AIF in the cytoplasm and prevents the variation of the permeability transition pore. In the cytosol, cytochrome c binds to Apaf-1 (apoptosis- protease- activating factor). Both proteins form the apoptosome, which converts procaspase 9 in caspase 9. This results in activation of downstream effector caspases. Smac/DIABLO binds to IAP (Inhibitors of apoptosis) and prevent them from inhibition of the caspase 9 and caspase 3 activation. AIF has an indirect role in chromosome degradation as it activates endonuclease G, a DNase that moves from the mitochondria to the nucleus during apoptosis. Interestingly to note, the mtDNA is not fragmented during apoptosis.</a:t>
            </a:r>
          </a:p>
        </p:txBody>
      </p:sp>
      <p:sp>
        <p:nvSpPr>
          <p:cNvPr id="23556" name="Rectangle 9"/>
          <p:cNvSpPr>
            <a:spLocks noChangeArrowheads="1"/>
          </p:cNvSpPr>
          <p:nvPr/>
        </p:nvSpPr>
        <p:spPr bwMode="auto">
          <a:xfrm rot="-5400000">
            <a:off x="6995319" y="3244056"/>
            <a:ext cx="1704975" cy="246063"/>
          </a:xfrm>
          <a:prstGeom prst="rect">
            <a:avLst/>
          </a:prstGeom>
          <a:noFill/>
          <a:ln w="9525">
            <a:noFill/>
            <a:miter lim="800000"/>
            <a:headEnd/>
            <a:tailEnd/>
          </a:ln>
        </p:spPr>
        <p:txBody>
          <a:bodyPr wrap="none">
            <a:prstTxWarp prst="textNoShape">
              <a:avLst/>
            </a:prstTxWarp>
            <a:spAutoFit/>
          </a:bodyPr>
          <a:lstStyle/>
          <a:p>
            <a:r>
              <a:rPr lang="en-US" sz="1000" i="1"/>
              <a:t>http://www.bioscience.org/</a:t>
            </a:r>
          </a:p>
        </p:txBody>
      </p:sp>
      <p:sp>
        <p:nvSpPr>
          <p:cNvPr id="23557" name="TextBox 10"/>
          <p:cNvSpPr txBox="1">
            <a:spLocks noChangeArrowheads="1"/>
          </p:cNvSpPr>
          <p:nvPr/>
        </p:nvSpPr>
        <p:spPr bwMode="auto">
          <a:xfrm>
            <a:off x="3240088" y="90488"/>
            <a:ext cx="3576821" cy="584776"/>
          </a:xfrm>
          <a:prstGeom prst="rect">
            <a:avLst/>
          </a:prstGeom>
          <a:noFill/>
          <a:ln w="9525">
            <a:noFill/>
            <a:miter lim="800000"/>
            <a:headEnd/>
            <a:tailEnd/>
          </a:ln>
        </p:spPr>
        <p:txBody>
          <a:bodyPr wrap="none">
            <a:prstTxWarp prst="textNoShape">
              <a:avLst/>
            </a:prstTxWarp>
            <a:spAutoFit/>
          </a:bodyPr>
          <a:lstStyle/>
          <a:p>
            <a:r>
              <a:rPr lang="en-US" sz="3200" b="1" dirty="0">
                <a:solidFill>
                  <a:srgbClr val="FF0000"/>
                </a:solidFill>
              </a:rPr>
              <a:t>Apoptotic Pathways</a:t>
            </a:r>
          </a:p>
        </p:txBody>
      </p:sp>
      <p:sp>
        <p:nvSpPr>
          <p:cNvPr id="8" name="Rectangle 7"/>
          <p:cNvSpPr/>
          <p:nvPr/>
        </p:nvSpPr>
        <p:spPr>
          <a:xfrm rot="260108">
            <a:off x="2582333" y="3259675"/>
            <a:ext cx="2573867" cy="1100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784600" y="2032000"/>
            <a:ext cx="3735388" cy="28670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665133" y="635000"/>
            <a:ext cx="2854855" cy="11176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Text Box 3"/>
          <p:cNvSpPr txBox="1">
            <a:spLocks noChangeArrowheads="1"/>
          </p:cNvSpPr>
          <p:nvPr/>
        </p:nvSpPr>
        <p:spPr bwMode="auto">
          <a:xfrm>
            <a:off x="288925" y="76200"/>
            <a:ext cx="8626475" cy="1570038"/>
          </a:xfrm>
          <a:prstGeom prst="rect">
            <a:avLst/>
          </a:prstGeom>
          <a:noFill/>
          <a:ln w="9525">
            <a:noFill/>
            <a:miter lim="800000"/>
            <a:headEnd/>
            <a:tailEnd/>
          </a:ln>
        </p:spPr>
        <p:txBody>
          <a:bodyPr>
            <a:prstTxWarp prst="textNoShape">
              <a:avLst/>
            </a:prstTxWarp>
            <a:spAutoFit/>
          </a:bodyPr>
          <a:lstStyle/>
          <a:p>
            <a:pPr algn="ctr"/>
            <a:r>
              <a:rPr lang="en-US" sz="2500" b="1" dirty="0">
                <a:solidFill>
                  <a:srgbClr val="FF0000"/>
                </a:solidFill>
              </a:rPr>
              <a:t>Origin of </a:t>
            </a:r>
            <a:r>
              <a:rPr lang="en-US" sz="2500" b="1" dirty="0" err="1">
                <a:solidFill>
                  <a:srgbClr val="FF0000"/>
                </a:solidFill>
                <a:latin typeface="Symbol" pitchFamily="-109" charset="2"/>
                <a:ea typeface="Symbol" pitchFamily="-109" charset="2"/>
                <a:cs typeface="Symbol" pitchFamily="-109" charset="2"/>
              </a:rPr>
              <a:t>b</a:t>
            </a:r>
            <a:r>
              <a:rPr lang="en-US" sz="2500" b="1" dirty="0" err="1">
                <a:solidFill>
                  <a:srgbClr val="FF0000"/>
                </a:solidFill>
              </a:rPr>
              <a:t>-amyloid</a:t>
            </a:r>
            <a:r>
              <a:rPr lang="en-US" sz="2500" b="1" dirty="0">
                <a:solidFill>
                  <a:srgbClr val="FF0000"/>
                </a:solidFill>
              </a:rPr>
              <a:t> and plaques: </a:t>
            </a:r>
          </a:p>
          <a:p>
            <a:endParaRPr lang="en-US" sz="1800" dirty="0">
              <a:solidFill>
                <a:srgbClr val="FF0000"/>
              </a:solidFill>
            </a:endParaRPr>
          </a:p>
          <a:p>
            <a:r>
              <a:rPr lang="en-US" sz="1800" dirty="0"/>
              <a:t>		</a:t>
            </a:r>
            <a:r>
              <a:rPr lang="en-US" sz="1800" dirty="0" err="1"/>
              <a:t>Amyloid</a:t>
            </a:r>
            <a:r>
              <a:rPr lang="en-US" sz="1800" dirty="0"/>
              <a:t> Precursor protein APP</a:t>
            </a:r>
          </a:p>
          <a:p>
            <a:endParaRPr lang="en-US" sz="1800" dirty="0"/>
          </a:p>
          <a:p>
            <a:endParaRPr lang="en-US" sz="1800" dirty="0">
              <a:latin typeface="Symbol" pitchFamily="-109" charset="2"/>
            </a:endParaRPr>
          </a:p>
        </p:txBody>
      </p:sp>
      <p:grpSp>
        <p:nvGrpSpPr>
          <p:cNvPr id="2" name="Group 6"/>
          <p:cNvGrpSpPr>
            <a:grpSpLocks/>
          </p:cNvGrpSpPr>
          <p:nvPr/>
        </p:nvGrpSpPr>
        <p:grpSpPr bwMode="auto">
          <a:xfrm>
            <a:off x="762000" y="609600"/>
            <a:ext cx="7239000" cy="943177"/>
            <a:chOff x="884" y="2926"/>
            <a:chExt cx="3948" cy="922"/>
          </a:xfrm>
        </p:grpSpPr>
        <p:grpSp>
          <p:nvGrpSpPr>
            <p:cNvPr id="3" name="Group 7"/>
            <p:cNvGrpSpPr>
              <a:grpSpLocks/>
            </p:cNvGrpSpPr>
            <p:nvPr/>
          </p:nvGrpSpPr>
          <p:grpSpPr bwMode="auto">
            <a:xfrm>
              <a:off x="1136" y="3163"/>
              <a:ext cx="3696" cy="685"/>
              <a:chOff x="1944" y="1248"/>
              <a:chExt cx="1890" cy="528"/>
            </a:xfrm>
          </p:grpSpPr>
          <p:sp>
            <p:nvSpPr>
              <p:cNvPr id="64531" name="Rectangle 8"/>
              <p:cNvSpPr>
                <a:spLocks noChangeArrowheads="1"/>
              </p:cNvSpPr>
              <p:nvPr/>
            </p:nvSpPr>
            <p:spPr bwMode="auto">
              <a:xfrm>
                <a:off x="1944" y="1479"/>
                <a:ext cx="1134" cy="192"/>
              </a:xfrm>
              <a:prstGeom prst="rect">
                <a:avLst/>
              </a:prstGeom>
              <a:solidFill>
                <a:srgbClr val="000099"/>
              </a:solidFill>
              <a:ln w="9525">
                <a:solidFill>
                  <a:srgbClr val="000099"/>
                </a:solidFill>
                <a:miter lim="800000"/>
                <a:headEnd/>
                <a:tailEnd/>
              </a:ln>
            </p:spPr>
            <p:txBody>
              <a:bodyPr wrap="none" anchor="ctr">
                <a:prstTxWarp prst="textNoShape">
                  <a:avLst/>
                </a:prstTxWarp>
              </a:bodyPr>
              <a:lstStyle/>
              <a:p>
                <a:endParaRPr lang="en-US"/>
              </a:p>
            </p:txBody>
          </p:sp>
          <p:sp>
            <p:nvSpPr>
              <p:cNvPr id="64532" name="Rectangle 9"/>
              <p:cNvSpPr>
                <a:spLocks noChangeArrowheads="1"/>
              </p:cNvSpPr>
              <p:nvPr/>
            </p:nvSpPr>
            <p:spPr bwMode="auto">
              <a:xfrm>
                <a:off x="3078" y="1479"/>
                <a:ext cx="378" cy="192"/>
              </a:xfrm>
              <a:prstGeom prst="rect">
                <a:avLst/>
              </a:prstGeom>
              <a:solidFill>
                <a:srgbClr val="CC0000"/>
              </a:solidFill>
              <a:ln w="9525">
                <a:solidFill>
                  <a:srgbClr val="CC0000"/>
                </a:solidFill>
                <a:miter lim="800000"/>
                <a:headEnd/>
                <a:tailEnd/>
              </a:ln>
            </p:spPr>
            <p:txBody>
              <a:bodyPr wrap="none" anchor="ctr">
                <a:prstTxWarp prst="textNoShape">
                  <a:avLst/>
                </a:prstTxWarp>
              </a:bodyPr>
              <a:lstStyle/>
              <a:p>
                <a:pPr algn="ctr"/>
                <a:endParaRPr lang="en-US">
                  <a:solidFill>
                    <a:srgbClr val="CC0000"/>
                  </a:solidFill>
                </a:endParaRPr>
              </a:p>
            </p:txBody>
          </p:sp>
          <p:sp>
            <p:nvSpPr>
              <p:cNvPr id="64533" name="Rectangle 10"/>
              <p:cNvSpPr>
                <a:spLocks noChangeArrowheads="1"/>
              </p:cNvSpPr>
              <p:nvPr/>
            </p:nvSpPr>
            <p:spPr bwMode="auto">
              <a:xfrm>
                <a:off x="3456" y="1479"/>
                <a:ext cx="378" cy="192"/>
              </a:xfrm>
              <a:prstGeom prst="rect">
                <a:avLst/>
              </a:prstGeom>
              <a:solidFill>
                <a:srgbClr val="339966"/>
              </a:solidFill>
              <a:ln w="9525">
                <a:solidFill>
                  <a:srgbClr val="339966"/>
                </a:solidFill>
                <a:miter lim="800000"/>
                <a:headEnd/>
                <a:tailEnd/>
              </a:ln>
            </p:spPr>
            <p:txBody>
              <a:bodyPr wrap="none" anchor="ctr">
                <a:prstTxWarp prst="textNoShape">
                  <a:avLst/>
                </a:prstTxWarp>
              </a:bodyPr>
              <a:lstStyle/>
              <a:p>
                <a:endParaRPr lang="en-US"/>
              </a:p>
            </p:txBody>
          </p:sp>
          <p:sp>
            <p:nvSpPr>
              <p:cNvPr id="64534" name="Line 11"/>
              <p:cNvSpPr>
                <a:spLocks noChangeShapeType="1"/>
              </p:cNvSpPr>
              <p:nvPr/>
            </p:nvSpPr>
            <p:spPr bwMode="auto">
              <a:xfrm>
                <a:off x="3276" y="1248"/>
                <a:ext cx="0" cy="528"/>
              </a:xfrm>
              <a:prstGeom prst="line">
                <a:avLst/>
              </a:prstGeom>
              <a:noFill/>
              <a:ln w="9525">
                <a:solidFill>
                  <a:srgbClr val="000000"/>
                </a:solidFill>
                <a:round/>
                <a:headEnd/>
                <a:tailEnd/>
              </a:ln>
            </p:spPr>
            <p:txBody>
              <a:bodyPr wrap="none" anchor="ctr">
                <a:prstTxWarp prst="textNoShape">
                  <a:avLst/>
                </a:prstTxWarp>
              </a:bodyPr>
              <a:lstStyle/>
              <a:p>
                <a:endParaRPr lang="en-US"/>
              </a:p>
            </p:txBody>
          </p:sp>
          <p:sp>
            <p:nvSpPr>
              <p:cNvPr id="64535" name="Line 12"/>
              <p:cNvSpPr>
                <a:spLocks noChangeShapeType="1"/>
              </p:cNvSpPr>
              <p:nvPr/>
            </p:nvSpPr>
            <p:spPr bwMode="auto">
              <a:xfrm>
                <a:off x="3612" y="1248"/>
                <a:ext cx="0" cy="528"/>
              </a:xfrm>
              <a:prstGeom prst="line">
                <a:avLst/>
              </a:prstGeom>
              <a:noFill/>
              <a:ln w="9525">
                <a:solidFill>
                  <a:srgbClr val="000000"/>
                </a:solidFill>
                <a:round/>
                <a:headEnd/>
                <a:tailEnd/>
              </a:ln>
            </p:spPr>
            <p:txBody>
              <a:bodyPr wrap="none" anchor="ctr">
                <a:prstTxWarp prst="textNoShape">
                  <a:avLst/>
                </a:prstTxWarp>
              </a:bodyPr>
              <a:lstStyle/>
              <a:p>
                <a:endParaRPr lang="en-US"/>
              </a:p>
            </p:txBody>
          </p:sp>
        </p:grpSp>
        <p:sp>
          <p:nvSpPr>
            <p:cNvPr id="64528" name="Text Box 13"/>
            <p:cNvSpPr txBox="1">
              <a:spLocks noChangeArrowheads="1"/>
            </p:cNvSpPr>
            <p:nvPr/>
          </p:nvSpPr>
          <p:spPr bwMode="auto">
            <a:xfrm>
              <a:off x="884" y="2926"/>
              <a:ext cx="489" cy="452"/>
            </a:xfrm>
            <a:prstGeom prst="rect">
              <a:avLst/>
            </a:prstGeom>
            <a:noFill/>
            <a:ln w="9525">
              <a:noFill/>
              <a:miter lim="800000"/>
              <a:headEnd/>
              <a:tailEnd/>
            </a:ln>
          </p:spPr>
          <p:txBody>
            <a:bodyPr>
              <a:prstTxWarp prst="textNoShape">
                <a:avLst/>
              </a:prstTxWarp>
              <a:spAutoFit/>
            </a:bodyPr>
            <a:lstStyle/>
            <a:p>
              <a:r>
                <a:rPr lang="en-US" b="1"/>
                <a:t>APP</a:t>
              </a:r>
            </a:p>
          </p:txBody>
        </p:sp>
        <p:sp>
          <p:nvSpPr>
            <p:cNvPr id="64530" name="Text Box 17"/>
            <p:cNvSpPr txBox="1">
              <a:spLocks noChangeArrowheads="1"/>
            </p:cNvSpPr>
            <p:nvPr/>
          </p:nvSpPr>
          <p:spPr bwMode="auto">
            <a:xfrm>
              <a:off x="3782" y="3062"/>
              <a:ext cx="564" cy="452"/>
            </a:xfrm>
            <a:prstGeom prst="rect">
              <a:avLst/>
            </a:prstGeom>
            <a:noFill/>
            <a:ln w="9525">
              <a:noFill/>
              <a:miter lim="800000"/>
              <a:headEnd/>
              <a:tailEnd/>
            </a:ln>
          </p:spPr>
          <p:txBody>
            <a:bodyPr>
              <a:prstTxWarp prst="textNoShape">
                <a:avLst/>
              </a:prstTxWarp>
              <a:spAutoFit/>
            </a:bodyPr>
            <a:lstStyle/>
            <a:p>
              <a:r>
                <a:rPr lang="en-US" b="1"/>
                <a:t>TMD</a:t>
              </a:r>
            </a:p>
          </p:txBody>
        </p:sp>
      </p:grpSp>
      <p:sp>
        <p:nvSpPr>
          <p:cNvPr id="64516" name="TextBox 15"/>
          <p:cNvSpPr txBox="1">
            <a:spLocks noChangeArrowheads="1"/>
          </p:cNvSpPr>
          <p:nvPr/>
        </p:nvSpPr>
        <p:spPr bwMode="auto">
          <a:xfrm>
            <a:off x="304800" y="1828800"/>
            <a:ext cx="8610600" cy="1323975"/>
          </a:xfrm>
          <a:prstGeom prst="rect">
            <a:avLst/>
          </a:prstGeom>
          <a:noFill/>
          <a:ln w="9525">
            <a:noFill/>
            <a:miter lim="800000"/>
            <a:headEnd/>
            <a:tailEnd/>
          </a:ln>
        </p:spPr>
        <p:txBody>
          <a:bodyPr>
            <a:prstTxWarp prst="textNoShape">
              <a:avLst/>
            </a:prstTxWarp>
            <a:spAutoFit/>
          </a:bodyPr>
          <a:lstStyle/>
          <a:p>
            <a:r>
              <a:rPr lang="en-US" sz="2000" dirty="0" err="1"/>
              <a:t>A</a:t>
            </a:r>
            <a:r>
              <a:rPr lang="en-US" sz="2000" dirty="0" err="1">
                <a:latin typeface="Symbol" pitchFamily="-109" charset="2"/>
                <a:ea typeface="Symbol" pitchFamily="-109" charset="2"/>
                <a:cs typeface="Symbol" pitchFamily="-109" charset="2"/>
              </a:rPr>
              <a:t>b</a:t>
            </a:r>
            <a:r>
              <a:rPr lang="en-US" sz="2000" dirty="0"/>
              <a:t>	</a:t>
            </a:r>
            <a:r>
              <a:rPr lang="en-US" sz="2000" dirty="0" smtClean="0"/>
              <a:t>	    </a:t>
            </a:r>
            <a:r>
              <a:rPr lang="en-US" sz="2000" dirty="0" err="1" smtClean="0"/>
              <a:t>Oligomers</a:t>
            </a:r>
            <a:r>
              <a:rPr lang="en-US" sz="2000" dirty="0"/>
              <a:t>	</a:t>
            </a:r>
            <a:r>
              <a:rPr lang="en-US" sz="2000" dirty="0" smtClean="0"/>
              <a:t>	     Fibrils 		</a:t>
            </a:r>
            <a:r>
              <a:rPr lang="en-US" sz="2000" dirty="0"/>
              <a:t>	Plaques</a:t>
            </a:r>
          </a:p>
          <a:p>
            <a:endParaRPr lang="en-US" sz="2000" dirty="0"/>
          </a:p>
          <a:p>
            <a:r>
              <a:rPr lang="en-US" sz="2000" dirty="0" err="1"/>
              <a:t>Abeta</a:t>
            </a:r>
            <a:r>
              <a:rPr lang="en-US" sz="2000" dirty="0"/>
              <a:t> levels as well as number and size of plaques increase with the progression of the disease</a:t>
            </a:r>
          </a:p>
        </p:txBody>
      </p:sp>
      <p:cxnSp>
        <p:nvCxnSpPr>
          <p:cNvPr id="64517" name="Straight Arrow Connector 21"/>
          <p:cNvCxnSpPr>
            <a:cxnSpLocks noChangeShapeType="1"/>
          </p:cNvCxnSpPr>
          <p:nvPr/>
        </p:nvCxnSpPr>
        <p:spPr bwMode="auto">
          <a:xfrm>
            <a:off x="733872" y="2057400"/>
            <a:ext cx="762000" cy="1588"/>
          </a:xfrm>
          <a:prstGeom prst="straightConnector1">
            <a:avLst/>
          </a:prstGeom>
          <a:noFill/>
          <a:ln w="9525">
            <a:solidFill>
              <a:schemeClr val="tx1"/>
            </a:solidFill>
            <a:round/>
            <a:headEnd/>
            <a:tailEnd type="arrow" w="med" len="med"/>
          </a:ln>
        </p:spPr>
      </p:cxnSp>
      <p:cxnSp>
        <p:nvCxnSpPr>
          <p:cNvPr id="64518" name="Straight Arrow Connector 22"/>
          <p:cNvCxnSpPr>
            <a:cxnSpLocks noChangeShapeType="1"/>
          </p:cNvCxnSpPr>
          <p:nvPr/>
        </p:nvCxnSpPr>
        <p:spPr bwMode="auto">
          <a:xfrm>
            <a:off x="4201848" y="2055813"/>
            <a:ext cx="762000" cy="1587"/>
          </a:xfrm>
          <a:prstGeom prst="straightConnector1">
            <a:avLst/>
          </a:prstGeom>
          <a:noFill/>
          <a:ln w="9525">
            <a:solidFill>
              <a:schemeClr val="tx1"/>
            </a:solidFill>
            <a:round/>
            <a:headEnd/>
            <a:tailEnd type="arrow" w="med" len="med"/>
          </a:ln>
        </p:spPr>
      </p:cxnSp>
      <p:grpSp>
        <p:nvGrpSpPr>
          <p:cNvPr id="4" name="Group 22"/>
          <p:cNvGrpSpPr>
            <a:grpSpLocks/>
          </p:cNvGrpSpPr>
          <p:nvPr/>
        </p:nvGrpSpPr>
        <p:grpSpPr bwMode="auto">
          <a:xfrm>
            <a:off x="228600" y="3657600"/>
            <a:ext cx="8534400" cy="2700338"/>
            <a:chOff x="228600" y="3733800"/>
            <a:chExt cx="8534400" cy="2700338"/>
          </a:xfrm>
        </p:grpSpPr>
        <p:sp>
          <p:nvSpPr>
            <p:cNvPr id="64521" name="TextBox 16"/>
            <p:cNvSpPr txBox="1">
              <a:spLocks noChangeArrowheads="1"/>
            </p:cNvSpPr>
            <p:nvPr/>
          </p:nvSpPr>
          <p:spPr bwMode="auto">
            <a:xfrm>
              <a:off x="228600" y="3733800"/>
              <a:ext cx="8534400" cy="1692275"/>
            </a:xfrm>
            <a:prstGeom prst="rect">
              <a:avLst/>
            </a:prstGeom>
            <a:noFill/>
            <a:ln w="9525">
              <a:noFill/>
              <a:miter lim="800000"/>
              <a:headEnd/>
              <a:tailEnd/>
            </a:ln>
          </p:spPr>
          <p:txBody>
            <a:bodyPr>
              <a:prstTxWarp prst="textNoShape">
                <a:avLst/>
              </a:prstTxWarp>
              <a:spAutoFit/>
            </a:bodyPr>
            <a:lstStyle/>
            <a:p>
              <a:r>
                <a:rPr lang="en-US" sz="2500" b="1" dirty="0">
                  <a:solidFill>
                    <a:srgbClr val="FF0000"/>
                  </a:solidFill>
                </a:rPr>
                <a:t>Origin of tau</a:t>
              </a:r>
            </a:p>
            <a:p>
              <a:endParaRPr lang="en-US" sz="2000" dirty="0"/>
            </a:p>
            <a:p>
              <a:r>
                <a:rPr lang="en-US" sz="2000" dirty="0"/>
                <a:t>Microtubule-associated protein that regulates cytoskeleton structure. When highly </a:t>
              </a:r>
              <a:r>
                <a:rPr lang="en-US" sz="2000" dirty="0" err="1"/>
                <a:t>phosphorylated</a:t>
              </a:r>
              <a:r>
                <a:rPr lang="en-US" sz="2000" dirty="0"/>
                <a:t>,  tau is sequestered into PHF, and causes disruption of microtubules,  leading to cell death.	</a:t>
              </a:r>
            </a:p>
          </p:txBody>
        </p:sp>
        <p:sp>
          <p:nvSpPr>
            <p:cNvPr id="64522" name="TextBox 17"/>
            <p:cNvSpPr txBox="1">
              <a:spLocks noChangeArrowheads="1"/>
            </p:cNvSpPr>
            <p:nvPr/>
          </p:nvSpPr>
          <p:spPr bwMode="auto">
            <a:xfrm>
              <a:off x="533400" y="5791200"/>
              <a:ext cx="625475" cy="400050"/>
            </a:xfrm>
            <a:prstGeom prst="rect">
              <a:avLst/>
            </a:prstGeom>
            <a:noFill/>
            <a:ln w="9525">
              <a:noFill/>
              <a:miter lim="800000"/>
              <a:headEnd/>
              <a:tailEnd/>
            </a:ln>
          </p:spPr>
          <p:txBody>
            <a:bodyPr wrap="none">
              <a:prstTxWarp prst="textNoShape">
                <a:avLst/>
              </a:prstTxWarp>
              <a:spAutoFit/>
            </a:bodyPr>
            <a:lstStyle/>
            <a:p>
              <a:r>
                <a:rPr lang="en-US" sz="2000"/>
                <a:t>ptau</a:t>
              </a:r>
            </a:p>
          </p:txBody>
        </p:sp>
        <p:sp>
          <p:nvSpPr>
            <p:cNvPr id="64523" name="TextBox 18"/>
            <p:cNvSpPr txBox="1">
              <a:spLocks noChangeArrowheads="1"/>
            </p:cNvSpPr>
            <p:nvPr/>
          </p:nvSpPr>
          <p:spPr bwMode="auto">
            <a:xfrm>
              <a:off x="2984500" y="5802313"/>
              <a:ext cx="2085975" cy="631825"/>
            </a:xfrm>
            <a:prstGeom prst="rect">
              <a:avLst/>
            </a:prstGeom>
            <a:noFill/>
            <a:ln w="9525">
              <a:noFill/>
              <a:miter lim="800000"/>
              <a:headEnd/>
              <a:tailEnd/>
            </a:ln>
          </p:spPr>
          <p:txBody>
            <a:bodyPr wrap="none">
              <a:prstTxWarp prst="textNoShape">
                <a:avLst/>
              </a:prstTxWarp>
              <a:spAutoFit/>
            </a:bodyPr>
            <a:lstStyle/>
            <a:p>
              <a:pPr algn="ctr"/>
              <a:r>
                <a:rPr lang="en-US" sz="2000"/>
                <a:t>PHF</a:t>
              </a:r>
            </a:p>
            <a:p>
              <a:pPr algn="ctr"/>
              <a:r>
                <a:rPr lang="en-US" sz="1500"/>
                <a:t>Paired Helical Filaments</a:t>
              </a:r>
            </a:p>
          </p:txBody>
        </p:sp>
        <p:sp>
          <p:nvSpPr>
            <p:cNvPr id="64524" name="TextBox 19"/>
            <p:cNvSpPr txBox="1">
              <a:spLocks noChangeArrowheads="1"/>
            </p:cNvSpPr>
            <p:nvPr/>
          </p:nvSpPr>
          <p:spPr bwMode="auto">
            <a:xfrm>
              <a:off x="6691313" y="5791200"/>
              <a:ext cx="1931987" cy="630238"/>
            </a:xfrm>
            <a:prstGeom prst="rect">
              <a:avLst/>
            </a:prstGeom>
            <a:noFill/>
            <a:ln w="9525">
              <a:noFill/>
              <a:miter lim="800000"/>
              <a:headEnd/>
              <a:tailEnd/>
            </a:ln>
          </p:spPr>
          <p:txBody>
            <a:bodyPr wrap="none">
              <a:prstTxWarp prst="textNoShape">
                <a:avLst/>
              </a:prstTxWarp>
              <a:spAutoFit/>
            </a:bodyPr>
            <a:lstStyle/>
            <a:p>
              <a:pPr algn="ctr"/>
              <a:r>
                <a:rPr lang="en-US" sz="2000"/>
                <a:t>NFTs</a:t>
              </a:r>
            </a:p>
            <a:p>
              <a:pPr algn="ctr"/>
              <a:r>
                <a:rPr lang="en-US" sz="1500"/>
                <a:t>Neurofibrillary tangles</a:t>
              </a:r>
            </a:p>
          </p:txBody>
        </p:sp>
        <p:cxnSp>
          <p:nvCxnSpPr>
            <p:cNvPr id="64525" name="Straight Arrow Connector 24"/>
            <p:cNvCxnSpPr>
              <a:cxnSpLocks noChangeShapeType="1"/>
            </p:cNvCxnSpPr>
            <p:nvPr/>
          </p:nvCxnSpPr>
          <p:spPr bwMode="auto">
            <a:xfrm>
              <a:off x="1828800" y="6019800"/>
              <a:ext cx="762000" cy="1588"/>
            </a:xfrm>
            <a:prstGeom prst="straightConnector1">
              <a:avLst/>
            </a:prstGeom>
            <a:noFill/>
            <a:ln w="9525">
              <a:solidFill>
                <a:schemeClr val="tx1"/>
              </a:solidFill>
              <a:round/>
              <a:headEnd/>
              <a:tailEnd type="arrow" w="med" len="med"/>
            </a:ln>
          </p:spPr>
        </p:cxnSp>
        <p:cxnSp>
          <p:nvCxnSpPr>
            <p:cNvPr id="64526" name="Straight Arrow Connector 25"/>
            <p:cNvCxnSpPr>
              <a:cxnSpLocks noChangeShapeType="1"/>
            </p:cNvCxnSpPr>
            <p:nvPr/>
          </p:nvCxnSpPr>
          <p:spPr bwMode="auto">
            <a:xfrm>
              <a:off x="5410200" y="6018213"/>
              <a:ext cx="762000" cy="1587"/>
            </a:xfrm>
            <a:prstGeom prst="straightConnector1">
              <a:avLst/>
            </a:prstGeom>
            <a:noFill/>
            <a:ln w="9525">
              <a:solidFill>
                <a:schemeClr val="tx1"/>
              </a:solidFill>
              <a:round/>
              <a:headEnd/>
              <a:tailEnd type="arrow"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1506538" y="152400"/>
            <a:ext cx="5958883" cy="584776"/>
          </a:xfrm>
          <a:prstGeom prst="rect">
            <a:avLst/>
          </a:prstGeom>
          <a:noFill/>
          <a:ln w="9525">
            <a:noFill/>
            <a:miter lim="800000"/>
            <a:headEnd/>
            <a:tailEnd/>
          </a:ln>
        </p:spPr>
        <p:txBody>
          <a:bodyPr wrap="none">
            <a:prstTxWarp prst="textNoShape">
              <a:avLst/>
            </a:prstTxWarp>
            <a:spAutoFit/>
          </a:bodyPr>
          <a:lstStyle/>
          <a:p>
            <a:r>
              <a:rPr lang="en-US" sz="3200" b="1" dirty="0">
                <a:solidFill>
                  <a:srgbClr val="FF0000"/>
                </a:solidFill>
              </a:rPr>
              <a:t>Exogenous Pathways to Apoptosis</a:t>
            </a:r>
          </a:p>
        </p:txBody>
      </p:sp>
      <p:sp>
        <p:nvSpPr>
          <p:cNvPr id="24579" name="Text Box 3"/>
          <p:cNvSpPr txBox="1">
            <a:spLocks noChangeArrowheads="1"/>
          </p:cNvSpPr>
          <p:nvPr/>
        </p:nvSpPr>
        <p:spPr bwMode="auto">
          <a:xfrm>
            <a:off x="152400" y="1163638"/>
            <a:ext cx="8763000" cy="4708981"/>
          </a:xfrm>
          <a:prstGeom prst="rect">
            <a:avLst/>
          </a:prstGeom>
          <a:noFill/>
          <a:ln w="9525">
            <a:noFill/>
            <a:miter lim="800000"/>
            <a:headEnd/>
            <a:tailEnd/>
          </a:ln>
        </p:spPr>
        <p:txBody>
          <a:bodyPr>
            <a:prstTxWarp prst="textNoShape">
              <a:avLst/>
            </a:prstTxWarp>
            <a:spAutoFit/>
          </a:bodyPr>
          <a:lstStyle/>
          <a:p>
            <a:r>
              <a:rPr lang="en-US" sz="2000" dirty="0"/>
              <a:t>These pathways work through the activation of </a:t>
            </a:r>
            <a:r>
              <a:rPr lang="en-US" sz="2000" b="1" i="1" u="sng" dirty="0"/>
              <a:t>cell surface death receptors, </a:t>
            </a:r>
            <a:r>
              <a:rPr lang="en-US" sz="2000" dirty="0"/>
              <a:t>activated </a:t>
            </a:r>
            <a:r>
              <a:rPr lang="en-US" sz="2000" dirty="0" smtClean="0"/>
              <a:t>downstream specific </a:t>
            </a:r>
            <a:r>
              <a:rPr lang="en-US" sz="2000" dirty="0"/>
              <a:t>stimuli</a:t>
            </a:r>
            <a:r>
              <a:rPr lang="en-US" sz="2000" b="1" i="1" dirty="0"/>
              <a:t>.</a:t>
            </a:r>
          </a:p>
          <a:p>
            <a:endParaRPr lang="en-US" sz="2000" b="1" i="1" u="sng" dirty="0"/>
          </a:p>
          <a:p>
            <a:r>
              <a:rPr lang="en-US" sz="2000" dirty="0"/>
              <a:t>Fas/CD95 TNF</a:t>
            </a:r>
            <a:r>
              <a:rPr lang="en-US" sz="2000" dirty="0">
                <a:latin typeface="Symbol" pitchFamily="-105" charset="2"/>
              </a:rPr>
              <a:t>a</a:t>
            </a:r>
            <a:r>
              <a:rPr lang="en-US" sz="2000" dirty="0"/>
              <a:t>R1 (tumor necrosis factor a receptor 1)</a:t>
            </a:r>
          </a:p>
          <a:p>
            <a:endParaRPr lang="en-US" sz="2000" dirty="0"/>
          </a:p>
          <a:p>
            <a:r>
              <a:rPr lang="en-US" sz="2000" dirty="0"/>
              <a:t>The DD (Death Domain) of these receptor binds to adaptor proteins with death </a:t>
            </a:r>
            <a:r>
              <a:rPr lang="en-US" sz="2000" dirty="0" err="1"/>
              <a:t>effector</a:t>
            </a:r>
            <a:r>
              <a:rPr lang="en-US" sz="2000" dirty="0"/>
              <a:t> domain (FADD-</a:t>
            </a:r>
            <a:r>
              <a:rPr lang="en-US" sz="2000" dirty="0" err="1"/>
              <a:t>Fas</a:t>
            </a:r>
            <a:r>
              <a:rPr lang="en-US" sz="2000" dirty="0"/>
              <a:t> associated protein with death domain) forming a complex that contains also</a:t>
            </a:r>
            <a:r>
              <a:rPr lang="en-US" sz="2000" dirty="0" smtClean="0"/>
              <a:t> (</a:t>
            </a:r>
            <a:r>
              <a:rPr lang="en-US" sz="2000" dirty="0" err="1" smtClean="0"/>
              <a:t>pro)caspase</a:t>
            </a:r>
            <a:r>
              <a:rPr lang="en-US" sz="2000" dirty="0" smtClean="0"/>
              <a:t> 8, which can be activated to </a:t>
            </a:r>
            <a:r>
              <a:rPr lang="en-US" sz="2000" dirty="0" err="1" smtClean="0"/>
              <a:t>caspase</a:t>
            </a:r>
            <a:r>
              <a:rPr lang="en-US" sz="2000" dirty="0" smtClean="0"/>
              <a:t> 8 by </a:t>
            </a:r>
            <a:r>
              <a:rPr lang="en-US" sz="2000" dirty="0" err="1" smtClean="0"/>
              <a:t>caspases</a:t>
            </a:r>
            <a:r>
              <a:rPr lang="en-US" sz="2000" dirty="0" smtClean="0"/>
              <a:t> or other proteins.</a:t>
            </a:r>
          </a:p>
          <a:p>
            <a:endParaRPr lang="en-US" sz="2000" dirty="0" smtClean="0"/>
          </a:p>
          <a:p>
            <a:r>
              <a:rPr lang="en-US" sz="2000" dirty="0"/>
              <a:t>This exogenous pathway is involved in Huntington’s diseases,</a:t>
            </a:r>
            <a:r>
              <a:rPr lang="en-US" sz="2000" dirty="0" smtClean="0"/>
              <a:t> Stroke</a:t>
            </a:r>
            <a:r>
              <a:rPr lang="en-US" sz="2000" dirty="0"/>
              <a:t>, Parkinson, but not in AD. However, </a:t>
            </a:r>
            <a:r>
              <a:rPr lang="en-US" sz="2000" dirty="0" err="1"/>
              <a:t>caspase</a:t>
            </a:r>
            <a:r>
              <a:rPr lang="en-US" sz="2000" dirty="0"/>
              <a:t> 8 is activated in cultured cell models, but in neurons this pathway is resistant to activation of death cell receptor. Thus it is still not clear how this pathway leads to neuronal death.</a:t>
            </a:r>
          </a:p>
          <a:p>
            <a:endParaRPr lang="en-US" sz="20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562225" y="166688"/>
            <a:ext cx="4102100" cy="584776"/>
          </a:xfrm>
          <a:prstGeom prst="rect">
            <a:avLst/>
          </a:prstGeom>
          <a:noFill/>
          <a:ln w="9525">
            <a:noFill/>
            <a:miter lim="800000"/>
            <a:headEnd/>
            <a:tailEnd/>
          </a:ln>
        </p:spPr>
        <p:txBody>
          <a:bodyPr>
            <a:prstTxWarp prst="textNoShape">
              <a:avLst/>
            </a:prstTxWarp>
            <a:spAutoFit/>
          </a:bodyPr>
          <a:lstStyle/>
          <a:p>
            <a:pPr>
              <a:spcBef>
                <a:spcPct val="50000"/>
              </a:spcBef>
            </a:pPr>
            <a:r>
              <a:rPr lang="en-US" sz="3200" b="1" dirty="0">
                <a:solidFill>
                  <a:srgbClr val="FF0000"/>
                </a:solidFill>
              </a:rPr>
              <a:t>Endogenous pathway </a:t>
            </a:r>
          </a:p>
        </p:txBody>
      </p:sp>
      <p:sp>
        <p:nvSpPr>
          <p:cNvPr id="25603" name="Text Box 3"/>
          <p:cNvSpPr txBox="1">
            <a:spLocks noChangeArrowheads="1"/>
          </p:cNvSpPr>
          <p:nvPr/>
        </p:nvSpPr>
        <p:spPr bwMode="auto">
          <a:xfrm>
            <a:off x="139700" y="1677988"/>
            <a:ext cx="3481388" cy="4032250"/>
          </a:xfrm>
          <a:prstGeom prst="rect">
            <a:avLst/>
          </a:prstGeom>
          <a:noFill/>
          <a:ln w="9525">
            <a:noFill/>
            <a:miter lim="800000"/>
            <a:headEnd/>
            <a:tailEnd/>
          </a:ln>
        </p:spPr>
        <p:txBody>
          <a:bodyPr>
            <a:prstTxWarp prst="textNoShape">
              <a:avLst/>
            </a:prstTxWarp>
            <a:spAutoFit/>
          </a:bodyPr>
          <a:lstStyle/>
          <a:p>
            <a:pPr algn="just"/>
            <a:r>
              <a:rPr lang="en-US" sz="1600" b="1"/>
              <a:t>It is based on the release of </a:t>
            </a:r>
            <a:r>
              <a:rPr lang="en-US" b="1">
                <a:solidFill>
                  <a:srgbClr val="0000FF"/>
                </a:solidFill>
              </a:rPr>
              <a:t>cytochrome c</a:t>
            </a:r>
            <a:r>
              <a:rPr lang="en-US" sz="1600" b="1"/>
              <a:t> out of the mitochondrion and subsequent activation of caspases.</a:t>
            </a:r>
          </a:p>
          <a:p>
            <a:endParaRPr lang="en-US" sz="1600"/>
          </a:p>
          <a:p>
            <a:pPr algn="just"/>
            <a:r>
              <a:rPr lang="en-US" sz="1600"/>
              <a:t>The mitochondrion may disrupt following two alternative mechanisms:</a:t>
            </a:r>
          </a:p>
          <a:p>
            <a:pPr algn="just">
              <a:buFontTx/>
              <a:buChar char="-"/>
            </a:pPr>
            <a:endParaRPr lang="en-US" sz="1600"/>
          </a:p>
          <a:p>
            <a:pPr algn="just">
              <a:buFontTx/>
              <a:buChar char="-"/>
            </a:pPr>
            <a:r>
              <a:rPr lang="en-US" sz="1600"/>
              <a:t>osmotic disequilibrium that leads to expansion of the matrix space, swelling of intracellular structures and rupture of the outer membrane</a:t>
            </a:r>
          </a:p>
          <a:p>
            <a:pPr algn="just">
              <a:buFontTx/>
              <a:buChar char="-"/>
            </a:pPr>
            <a:endParaRPr lang="en-US" sz="1600"/>
          </a:p>
          <a:p>
            <a:pPr algn="just"/>
            <a:r>
              <a:rPr lang="en-US" sz="1600"/>
              <a:t>-opening of channels in the outer membrane</a:t>
            </a:r>
          </a:p>
        </p:txBody>
      </p:sp>
      <p:pic>
        <p:nvPicPr>
          <p:cNvPr id="25604" name="Picture 3"/>
          <p:cNvPicPr>
            <a:picLocks noChangeAspect="1"/>
          </p:cNvPicPr>
          <p:nvPr/>
        </p:nvPicPr>
        <p:blipFill>
          <a:blip r:embed="rId2"/>
          <a:srcRect/>
          <a:stretch>
            <a:fillRect/>
          </a:stretch>
        </p:blipFill>
        <p:spPr bwMode="auto">
          <a:xfrm>
            <a:off x="4733925" y="1517650"/>
            <a:ext cx="4278313" cy="4278313"/>
          </a:xfrm>
          <a:prstGeom prst="rect">
            <a:avLst/>
          </a:prstGeom>
          <a:noFill/>
          <a:ln w="9525">
            <a:noFill/>
            <a:miter lim="800000"/>
            <a:headEnd/>
            <a:tailEnd/>
          </a:ln>
        </p:spPr>
      </p:pic>
      <p:sp>
        <p:nvSpPr>
          <p:cNvPr id="25605" name="Rectangle 4"/>
          <p:cNvSpPr>
            <a:spLocks noChangeArrowheads="1"/>
          </p:cNvSpPr>
          <p:nvPr/>
        </p:nvSpPr>
        <p:spPr bwMode="auto">
          <a:xfrm>
            <a:off x="2382838" y="847725"/>
            <a:ext cx="4545012" cy="369888"/>
          </a:xfrm>
          <a:prstGeom prst="rect">
            <a:avLst/>
          </a:prstGeom>
          <a:noFill/>
          <a:ln w="9525">
            <a:noFill/>
            <a:miter lim="800000"/>
            <a:headEnd/>
            <a:tailEnd/>
          </a:ln>
        </p:spPr>
        <p:txBody>
          <a:bodyPr wrap="none">
            <a:prstTxWarp prst="textNoShape">
              <a:avLst/>
            </a:prstTxWarp>
            <a:spAutoFit/>
          </a:bodyPr>
          <a:lstStyle/>
          <a:p>
            <a:r>
              <a:rPr lang="en-US" b="1">
                <a:solidFill>
                  <a:srgbClr val="0000FF"/>
                </a:solidFill>
              </a:rPr>
              <a:t>Starts from mitochondria dysfunction!!!</a:t>
            </a:r>
            <a:r>
              <a:rPr lang="en-US">
                <a:solidFill>
                  <a:srgbClr val="0000FF"/>
                </a:solidFill>
              </a:rPr>
              <a:t> </a:t>
            </a:r>
          </a:p>
        </p:txBody>
      </p:sp>
      <p:sp>
        <p:nvSpPr>
          <p:cNvPr id="25606" name="Rectangle 5"/>
          <p:cNvSpPr>
            <a:spLocks noChangeArrowheads="1"/>
          </p:cNvSpPr>
          <p:nvPr/>
        </p:nvSpPr>
        <p:spPr bwMode="auto">
          <a:xfrm>
            <a:off x="7343775" y="5795963"/>
            <a:ext cx="1668463" cy="277812"/>
          </a:xfrm>
          <a:prstGeom prst="rect">
            <a:avLst/>
          </a:prstGeom>
          <a:noFill/>
          <a:ln w="9525">
            <a:noFill/>
            <a:miter lim="800000"/>
            <a:headEnd/>
            <a:tailEnd/>
          </a:ln>
        </p:spPr>
        <p:txBody>
          <a:bodyPr wrap="none">
            <a:prstTxWarp prst="textNoShape">
              <a:avLst/>
            </a:prstTxWarp>
            <a:spAutoFit/>
          </a:bodyPr>
          <a:lstStyle/>
          <a:p>
            <a:r>
              <a:rPr lang="en-US" sz="1200" i="1"/>
              <a:t>http://www.sgul.ac.uk</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52400" y="539750"/>
            <a:ext cx="8855075" cy="5078314"/>
          </a:xfrm>
          <a:prstGeom prst="rect">
            <a:avLst/>
          </a:prstGeom>
          <a:noFill/>
          <a:ln w="9525">
            <a:noFill/>
            <a:miter lim="800000"/>
            <a:headEnd/>
            <a:tailEnd/>
          </a:ln>
        </p:spPr>
        <p:txBody>
          <a:bodyPr>
            <a:prstTxWarp prst="textNoShape">
              <a:avLst/>
            </a:prstTxWarp>
            <a:spAutoFit/>
          </a:bodyPr>
          <a:lstStyle/>
          <a:p>
            <a:r>
              <a:rPr lang="en-US" dirty="0"/>
              <a:t>-In any event, </a:t>
            </a:r>
            <a:r>
              <a:rPr lang="en-US" dirty="0" err="1"/>
              <a:t>cytochrome</a:t>
            </a:r>
            <a:r>
              <a:rPr lang="en-US" dirty="0"/>
              <a:t> </a:t>
            </a:r>
            <a:r>
              <a:rPr lang="en-US" dirty="0" err="1"/>
              <a:t>c</a:t>
            </a:r>
            <a:r>
              <a:rPr lang="en-US" dirty="0"/>
              <a:t> forms complexes with the apoptosis protease activating factor APAF1, and </a:t>
            </a:r>
            <a:r>
              <a:rPr lang="en-US" dirty="0" err="1"/>
              <a:t>procaspase</a:t>
            </a:r>
            <a:r>
              <a:rPr lang="en-US" dirty="0"/>
              <a:t> 9. </a:t>
            </a:r>
          </a:p>
          <a:p>
            <a:endParaRPr lang="en-US" dirty="0"/>
          </a:p>
          <a:p>
            <a:r>
              <a:rPr lang="en-US" dirty="0"/>
              <a:t>-This leads to activation of </a:t>
            </a:r>
            <a:r>
              <a:rPr lang="en-US" dirty="0" err="1"/>
              <a:t>procaspase</a:t>
            </a:r>
            <a:r>
              <a:rPr lang="en-US" dirty="0"/>
              <a:t> 9 to </a:t>
            </a:r>
            <a:r>
              <a:rPr lang="en-US" dirty="0" err="1"/>
              <a:t>caspase</a:t>
            </a:r>
            <a:r>
              <a:rPr lang="en-US" dirty="0"/>
              <a:t> 9, that will ultimately lead to activation of </a:t>
            </a:r>
            <a:r>
              <a:rPr lang="en-US" dirty="0" err="1"/>
              <a:t>caspase</a:t>
            </a:r>
            <a:r>
              <a:rPr lang="en-US" dirty="0"/>
              <a:t> 3</a:t>
            </a:r>
          </a:p>
          <a:p>
            <a:endParaRPr lang="en-US" dirty="0"/>
          </a:p>
          <a:p>
            <a:pPr>
              <a:buFontTx/>
              <a:buChar char="-"/>
            </a:pPr>
            <a:r>
              <a:rPr lang="en-US" dirty="0"/>
              <a:t>In this phase, ROS production </a:t>
            </a:r>
            <a:r>
              <a:rPr lang="en-US" dirty="0" smtClean="0"/>
              <a:t>increases </a:t>
            </a:r>
            <a:r>
              <a:rPr lang="en-US" dirty="0"/>
              <a:t>and there is a massive release of </a:t>
            </a:r>
            <a:r>
              <a:rPr lang="en-US" dirty="0" err="1"/>
              <a:t>proapoptotic</a:t>
            </a:r>
            <a:r>
              <a:rPr lang="en-US" dirty="0"/>
              <a:t> stimuli from the mitochondria,</a:t>
            </a:r>
            <a:r>
              <a:rPr lang="en-US" dirty="0" smtClean="0"/>
              <a:t> such as:</a:t>
            </a:r>
          </a:p>
          <a:p>
            <a:pPr>
              <a:buFontTx/>
              <a:buChar char="-"/>
            </a:pPr>
            <a:endParaRPr lang="en-US" dirty="0" smtClean="0"/>
          </a:p>
          <a:p>
            <a:r>
              <a:rPr lang="en-US" dirty="0"/>
              <a:t>*AIF (Apoptotic Inducing Factor)</a:t>
            </a:r>
          </a:p>
          <a:p>
            <a:r>
              <a:rPr lang="en-US" dirty="0"/>
              <a:t>*SMAC (Second Mitochondria Derived Activator of </a:t>
            </a:r>
            <a:r>
              <a:rPr lang="en-US" dirty="0" err="1"/>
              <a:t>Caspases</a:t>
            </a:r>
            <a:r>
              <a:rPr lang="en-US" dirty="0"/>
              <a:t>)</a:t>
            </a:r>
          </a:p>
          <a:p>
            <a:r>
              <a:rPr lang="en-US" dirty="0"/>
              <a:t>*DIABLO (Direct Inhibitor of Apoptosis AIT-Binding protein with Low </a:t>
            </a:r>
            <a:r>
              <a:rPr lang="en-US" dirty="0" err="1"/>
              <a:t>pI</a:t>
            </a:r>
            <a:endParaRPr lang="en-US" dirty="0"/>
          </a:p>
          <a:p>
            <a:r>
              <a:rPr lang="en-US" dirty="0"/>
              <a:t>*also </a:t>
            </a:r>
            <a:r>
              <a:rPr lang="en-US" dirty="0" err="1"/>
              <a:t>antiapoptotic</a:t>
            </a:r>
            <a:r>
              <a:rPr lang="en-US" dirty="0"/>
              <a:t> proteins belonging to Bcl2 family are released. The </a:t>
            </a:r>
            <a:r>
              <a:rPr lang="en-US" dirty="0" err="1"/>
              <a:t>antiapoptotic</a:t>
            </a:r>
            <a:r>
              <a:rPr lang="en-US" dirty="0"/>
              <a:t> properties of Bcl2 are characterized by the capability of the protein to bind to APAF1 and to regulate the amount of </a:t>
            </a:r>
            <a:r>
              <a:rPr lang="en-US" dirty="0" err="1"/>
              <a:t>cytochrome</a:t>
            </a:r>
            <a:r>
              <a:rPr lang="en-US" dirty="0"/>
              <a:t> </a:t>
            </a:r>
            <a:r>
              <a:rPr lang="en-US" dirty="0" err="1"/>
              <a:t>c</a:t>
            </a:r>
            <a:r>
              <a:rPr lang="en-US" dirty="0"/>
              <a:t> released in the </a:t>
            </a:r>
            <a:r>
              <a:rPr lang="en-US" dirty="0" err="1"/>
              <a:t>cytosol</a:t>
            </a:r>
            <a:r>
              <a:rPr lang="en-US" dirty="0"/>
              <a:t>. </a:t>
            </a:r>
          </a:p>
          <a:p>
            <a:endParaRPr lang="en-US" dirty="0"/>
          </a:p>
          <a:p>
            <a:r>
              <a:rPr lang="en-US" dirty="0"/>
              <a:t>AIF is released in the </a:t>
            </a:r>
            <a:r>
              <a:rPr lang="en-US" dirty="0" err="1"/>
              <a:t>cytosol</a:t>
            </a:r>
            <a:r>
              <a:rPr lang="en-US" dirty="0"/>
              <a:t> during the induction phase, </a:t>
            </a:r>
            <a:r>
              <a:rPr lang="en-US" dirty="0" err="1"/>
              <a:t>translocates</a:t>
            </a:r>
            <a:r>
              <a:rPr lang="en-US" dirty="0"/>
              <a:t> to the nucleus where it induces DNA fragmentation in large scale</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18.7-apoptosis.mov">
            <a:hlinkClick r:id="" action="ppaction://media"/>
          </p:cNvPr>
          <p:cNvPicPr/>
          <p:nvPr>
            <a:videoFile r:link="rId1"/>
          </p:nvPr>
        </p:nvPicPr>
        <p:blipFill>
          <a:blip r:embed="rId3"/>
          <a:stretch>
            <a:fillRect/>
          </a:stretch>
        </p:blipFill>
        <p:spPr>
          <a:xfrm>
            <a:off x="2032000" y="1524000"/>
            <a:ext cx="5080000" cy="3810000"/>
          </a:xfrm>
          <a:prstGeom prst="rect">
            <a:avLst/>
          </a:prstGeom>
        </p:spPr>
      </p:pic>
      <p:sp>
        <p:nvSpPr>
          <p:cNvPr id="3" name="Rectangle 2"/>
          <p:cNvSpPr/>
          <p:nvPr/>
        </p:nvSpPr>
        <p:spPr>
          <a:xfrm>
            <a:off x="2895600" y="5918200"/>
            <a:ext cx="5651500" cy="461665"/>
          </a:xfrm>
          <a:prstGeom prst="rect">
            <a:avLst/>
          </a:prstGeom>
        </p:spPr>
        <p:txBody>
          <a:bodyPr wrap="square">
            <a:spAutoFit/>
          </a:bodyPr>
          <a:lstStyle/>
          <a:p>
            <a:pPr algn="ctr"/>
            <a:r>
              <a:rPr lang="en-US" sz="1200" b="1" i="1" dirty="0" smtClean="0">
                <a:latin typeface="Verdana" pitchFamily="-105" charset="0"/>
                <a:ea typeface="ＭＳ Ｐゴシック" pitchFamily="-105" charset="-128"/>
                <a:cs typeface="ＭＳ Ｐゴシック" pitchFamily="-105" charset="-128"/>
              </a:rPr>
              <a:t>Essential Cell Biology</a:t>
            </a:r>
            <a:r>
              <a:rPr lang="en-US" sz="1200" b="1" dirty="0" smtClean="0">
                <a:latin typeface="Verdana" pitchFamily="-105" charset="0"/>
                <a:ea typeface="ＭＳ Ｐゴシック" pitchFamily="-105" charset="-128"/>
                <a:cs typeface="ＭＳ Ｐゴシック" pitchFamily="-105" charset="-128"/>
              </a:rPr>
              <a:t> Third Edition</a:t>
            </a:r>
          </a:p>
          <a:p>
            <a:pPr algn="ctr"/>
            <a:r>
              <a:rPr lang="en-US" sz="1200" b="1" dirty="0" smtClean="0">
                <a:latin typeface="Verdana" pitchFamily="-105" charset="0"/>
                <a:ea typeface="ＭＳ Ｐゴシック" pitchFamily="-105" charset="-128"/>
                <a:cs typeface="ＭＳ Ｐゴシック" pitchFamily="-105" charset="-128"/>
              </a:rPr>
              <a:t>Garland Science 2010</a:t>
            </a:r>
            <a:endParaRPr lang="en-US" sz="1200" dirty="0">
              <a:ea typeface="ＭＳ Ｐゴシック" pitchFamily="-105" charset="-128"/>
              <a:cs typeface="ＭＳ Ｐゴシック" pitchFamily="-105" charset="-128"/>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extBox 4"/>
          <p:cNvSpPr txBox="1">
            <a:spLocks noChangeArrowheads="1"/>
          </p:cNvSpPr>
          <p:nvPr/>
        </p:nvSpPr>
        <p:spPr bwMode="auto">
          <a:xfrm>
            <a:off x="1366838" y="2774950"/>
            <a:ext cx="6315351" cy="584776"/>
          </a:xfrm>
          <a:prstGeom prst="rect">
            <a:avLst/>
          </a:prstGeom>
          <a:noFill/>
          <a:ln w="9525">
            <a:noFill/>
            <a:miter lim="800000"/>
            <a:headEnd/>
            <a:tailEnd/>
          </a:ln>
        </p:spPr>
        <p:txBody>
          <a:bodyPr wrap="none">
            <a:prstTxWarp prst="textNoShape">
              <a:avLst/>
            </a:prstTxWarp>
            <a:spAutoFit/>
          </a:bodyPr>
          <a:lstStyle/>
          <a:p>
            <a:r>
              <a:rPr lang="en-US" sz="3200" b="1">
                <a:solidFill>
                  <a:srgbClr val="FF0000"/>
                </a:solidFill>
              </a:rPr>
              <a:t>Proteostasis or Protein Homeostasis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5362" name="Picture 8"/>
          <p:cNvPicPr>
            <a:picLocks noChangeAspect="1"/>
          </p:cNvPicPr>
          <p:nvPr/>
        </p:nvPicPr>
        <p:blipFill>
          <a:blip r:embed="rId2"/>
          <a:srcRect/>
          <a:stretch>
            <a:fillRect/>
          </a:stretch>
        </p:blipFill>
        <p:spPr bwMode="auto">
          <a:xfrm>
            <a:off x="5802313" y="6442075"/>
            <a:ext cx="2319337" cy="168275"/>
          </a:xfrm>
          <a:prstGeom prst="rect">
            <a:avLst/>
          </a:prstGeom>
          <a:noFill/>
          <a:ln w="9525">
            <a:noFill/>
            <a:miter lim="800000"/>
            <a:headEnd/>
            <a:tailEnd/>
          </a:ln>
        </p:spPr>
      </p:pic>
      <p:sp>
        <p:nvSpPr>
          <p:cNvPr id="15363" name="TextBox 4"/>
          <p:cNvSpPr txBox="1">
            <a:spLocks noChangeArrowheads="1"/>
          </p:cNvSpPr>
          <p:nvPr/>
        </p:nvSpPr>
        <p:spPr bwMode="auto">
          <a:xfrm>
            <a:off x="2255838" y="269875"/>
            <a:ext cx="5246223" cy="523220"/>
          </a:xfrm>
          <a:prstGeom prst="rect">
            <a:avLst/>
          </a:prstGeom>
          <a:noFill/>
          <a:ln w="9525">
            <a:noFill/>
            <a:miter lim="800000"/>
            <a:headEnd/>
            <a:tailEnd/>
          </a:ln>
        </p:spPr>
        <p:txBody>
          <a:bodyPr wrap="none">
            <a:prstTxWarp prst="textNoShape">
              <a:avLst/>
            </a:prstTxWarp>
            <a:spAutoFit/>
          </a:bodyPr>
          <a:lstStyle/>
          <a:p>
            <a:r>
              <a:rPr lang="en-US" sz="2800" b="1" dirty="0" err="1">
                <a:solidFill>
                  <a:srgbClr val="FF0000"/>
                </a:solidFill>
              </a:rPr>
              <a:t>Proteostasis</a:t>
            </a:r>
            <a:r>
              <a:rPr lang="en-US" sz="2800" b="1" dirty="0">
                <a:solidFill>
                  <a:srgbClr val="FF0000"/>
                </a:solidFill>
              </a:rPr>
              <a:t>: Protein Homeostasis</a:t>
            </a:r>
          </a:p>
        </p:txBody>
      </p:sp>
      <p:pic>
        <p:nvPicPr>
          <p:cNvPr id="15364" name="Picture 6"/>
          <p:cNvPicPr>
            <a:picLocks noChangeAspect="1"/>
          </p:cNvPicPr>
          <p:nvPr/>
        </p:nvPicPr>
        <p:blipFill>
          <a:blip r:embed="rId3"/>
          <a:srcRect/>
          <a:stretch>
            <a:fillRect/>
          </a:stretch>
        </p:blipFill>
        <p:spPr bwMode="auto">
          <a:xfrm>
            <a:off x="2273300" y="973138"/>
            <a:ext cx="4941888" cy="4162425"/>
          </a:xfrm>
          <a:prstGeom prst="rect">
            <a:avLst/>
          </a:prstGeom>
          <a:noFill/>
          <a:ln w="9525">
            <a:noFill/>
            <a:miter lim="800000"/>
            <a:headEnd/>
            <a:tailEnd/>
          </a:ln>
        </p:spPr>
      </p:pic>
      <p:pic>
        <p:nvPicPr>
          <p:cNvPr id="15365" name="Picture 7"/>
          <p:cNvPicPr>
            <a:picLocks noChangeAspect="1"/>
          </p:cNvPicPr>
          <p:nvPr/>
        </p:nvPicPr>
        <p:blipFill>
          <a:blip r:embed="rId4"/>
          <a:srcRect/>
          <a:stretch>
            <a:fillRect/>
          </a:stretch>
        </p:blipFill>
        <p:spPr bwMode="auto">
          <a:xfrm>
            <a:off x="2089150" y="5145088"/>
            <a:ext cx="5513388" cy="11064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TextBox 1"/>
          <p:cNvSpPr txBox="1">
            <a:spLocks noChangeArrowheads="1"/>
          </p:cNvSpPr>
          <p:nvPr/>
        </p:nvSpPr>
        <p:spPr bwMode="auto">
          <a:xfrm>
            <a:off x="1117600" y="787400"/>
            <a:ext cx="7524750" cy="954107"/>
          </a:xfrm>
          <a:prstGeom prst="rect">
            <a:avLst/>
          </a:prstGeom>
          <a:noFill/>
          <a:ln w="9525">
            <a:noFill/>
            <a:miter lim="800000"/>
            <a:headEnd/>
            <a:tailEnd/>
          </a:ln>
        </p:spPr>
        <p:txBody>
          <a:bodyPr>
            <a:prstTxWarp prst="textNoShape">
              <a:avLst/>
            </a:prstTxWarp>
            <a:spAutoFit/>
          </a:bodyPr>
          <a:lstStyle/>
          <a:p>
            <a:pPr algn="ctr"/>
            <a:r>
              <a:rPr lang="en-US" sz="2800" b="1" dirty="0" err="1">
                <a:solidFill>
                  <a:srgbClr val="800000"/>
                </a:solidFill>
              </a:rPr>
              <a:t>Proteostasis</a:t>
            </a:r>
            <a:r>
              <a:rPr lang="en-US" sz="2800" b="1" dirty="0">
                <a:solidFill>
                  <a:srgbClr val="800000"/>
                </a:solidFill>
              </a:rPr>
              <a:t>: regulation of the homeostasis of proteins during the life span of a cell</a:t>
            </a:r>
          </a:p>
        </p:txBody>
      </p:sp>
      <p:sp>
        <p:nvSpPr>
          <p:cNvPr id="16387" name="TextBox 2"/>
          <p:cNvSpPr txBox="1">
            <a:spLocks noChangeArrowheads="1"/>
          </p:cNvSpPr>
          <p:nvPr/>
        </p:nvSpPr>
        <p:spPr bwMode="auto">
          <a:xfrm>
            <a:off x="608013" y="2581275"/>
            <a:ext cx="8034337" cy="2462212"/>
          </a:xfrm>
          <a:prstGeom prst="rect">
            <a:avLst/>
          </a:prstGeom>
          <a:noFill/>
          <a:ln w="9525">
            <a:noFill/>
            <a:miter lim="800000"/>
            <a:headEnd/>
            <a:tailEnd/>
          </a:ln>
        </p:spPr>
        <p:txBody>
          <a:bodyPr>
            <a:prstTxWarp prst="textNoShape">
              <a:avLst/>
            </a:prstTxWarp>
            <a:spAutoFit/>
          </a:bodyPr>
          <a:lstStyle/>
          <a:p>
            <a:r>
              <a:rPr lang="en-US" sz="2200" b="1" dirty="0"/>
              <a:t>Homeostasis:</a:t>
            </a:r>
            <a:r>
              <a:rPr lang="en-US" sz="2200" dirty="0"/>
              <a:t> the property of a system to regulate its internal environment and maintaining a stable, constant condition.</a:t>
            </a:r>
          </a:p>
          <a:p>
            <a:endParaRPr lang="en-US" sz="2200" dirty="0"/>
          </a:p>
          <a:p>
            <a:r>
              <a:rPr lang="en-US" sz="2200" b="1" dirty="0" err="1"/>
              <a:t>Proteostasis</a:t>
            </a:r>
            <a:r>
              <a:rPr lang="en-US" sz="2200" b="1" dirty="0"/>
              <a:t>: </a:t>
            </a:r>
            <a:r>
              <a:rPr lang="en-US" sz="2200" dirty="0"/>
              <a:t>“refers to controlling the concentration, conformation, binding interaction, and location of individual proteins, by re-adapting the innate biology of the cell, often through transcriptional and translational mechanisms”. </a:t>
            </a:r>
          </a:p>
        </p:txBody>
      </p:sp>
      <p:pic>
        <p:nvPicPr>
          <p:cNvPr id="16388" name="Picture 8"/>
          <p:cNvPicPr>
            <a:picLocks noChangeAspect="1"/>
          </p:cNvPicPr>
          <p:nvPr/>
        </p:nvPicPr>
        <p:blipFill>
          <a:blip r:embed="rId2"/>
          <a:srcRect/>
          <a:stretch>
            <a:fillRect/>
          </a:stretch>
        </p:blipFill>
        <p:spPr bwMode="auto">
          <a:xfrm>
            <a:off x="6323013" y="5969000"/>
            <a:ext cx="2319337" cy="168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TextBox 1"/>
          <p:cNvSpPr txBox="1">
            <a:spLocks noChangeArrowheads="1"/>
          </p:cNvSpPr>
          <p:nvPr/>
        </p:nvSpPr>
        <p:spPr bwMode="auto">
          <a:xfrm>
            <a:off x="2998788" y="433457"/>
            <a:ext cx="3427240" cy="707886"/>
          </a:xfrm>
          <a:prstGeom prst="rect">
            <a:avLst/>
          </a:prstGeom>
          <a:noFill/>
          <a:ln w="9525">
            <a:noFill/>
            <a:miter lim="800000"/>
            <a:headEnd/>
            <a:tailEnd/>
          </a:ln>
        </p:spPr>
        <p:txBody>
          <a:bodyPr wrap="none">
            <a:prstTxWarp prst="textNoShape">
              <a:avLst/>
            </a:prstTxWarp>
            <a:spAutoFit/>
          </a:bodyPr>
          <a:lstStyle/>
          <a:p>
            <a:r>
              <a:rPr lang="en-US" sz="4000" b="1" dirty="0">
                <a:solidFill>
                  <a:srgbClr val="800000"/>
                </a:solidFill>
              </a:rPr>
              <a:t>Quality Control</a:t>
            </a:r>
          </a:p>
        </p:txBody>
      </p:sp>
      <p:sp>
        <p:nvSpPr>
          <p:cNvPr id="17411" name="TextBox 2"/>
          <p:cNvSpPr txBox="1">
            <a:spLocks noChangeArrowheads="1"/>
          </p:cNvSpPr>
          <p:nvPr/>
        </p:nvSpPr>
        <p:spPr bwMode="auto">
          <a:xfrm>
            <a:off x="312738" y="1919288"/>
            <a:ext cx="8564562" cy="1107996"/>
          </a:xfrm>
          <a:prstGeom prst="rect">
            <a:avLst/>
          </a:prstGeom>
          <a:noFill/>
          <a:ln w="9525">
            <a:noFill/>
            <a:miter lim="800000"/>
            <a:headEnd/>
            <a:tailEnd/>
          </a:ln>
        </p:spPr>
        <p:txBody>
          <a:bodyPr>
            <a:prstTxWarp prst="textNoShape">
              <a:avLst/>
            </a:prstTxWarp>
            <a:spAutoFit/>
          </a:bodyPr>
          <a:lstStyle/>
          <a:p>
            <a:r>
              <a:rPr lang="en-US" sz="2200" b="1" dirty="0"/>
              <a:t>The competition between cellular protein folding and degradation.</a:t>
            </a:r>
          </a:p>
          <a:p>
            <a:endParaRPr lang="en-US" sz="2200" b="1" dirty="0"/>
          </a:p>
          <a:p>
            <a:r>
              <a:rPr lang="en-US" sz="2200" b="1" dirty="0"/>
              <a:t> It has a crucial role maintaining a correct </a:t>
            </a:r>
            <a:r>
              <a:rPr lang="en-US" sz="2200" b="1" dirty="0" err="1"/>
              <a:t>proteostasis</a:t>
            </a:r>
            <a:r>
              <a:rPr lang="en-US" sz="2200" b="1" dirty="0"/>
              <a:t>.</a:t>
            </a:r>
          </a:p>
        </p:txBody>
      </p:sp>
      <p:sp>
        <p:nvSpPr>
          <p:cNvPr id="4" name="Down Arrow 3"/>
          <p:cNvSpPr/>
          <p:nvPr/>
        </p:nvSpPr>
        <p:spPr>
          <a:xfrm>
            <a:off x="3848100" y="3605213"/>
            <a:ext cx="1727200" cy="13255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413" name="TextBox 4"/>
          <p:cNvSpPr txBox="1">
            <a:spLocks noChangeArrowheads="1"/>
          </p:cNvSpPr>
          <p:nvPr/>
        </p:nvSpPr>
        <p:spPr bwMode="auto">
          <a:xfrm>
            <a:off x="1270000" y="5300663"/>
            <a:ext cx="6434073" cy="523220"/>
          </a:xfrm>
          <a:prstGeom prst="rect">
            <a:avLst/>
          </a:prstGeom>
          <a:noFill/>
          <a:ln w="9525">
            <a:noFill/>
            <a:miter lim="800000"/>
            <a:headEnd/>
            <a:tailEnd/>
          </a:ln>
        </p:spPr>
        <p:txBody>
          <a:bodyPr wrap="none">
            <a:prstTxWarp prst="textNoShape">
              <a:avLst/>
            </a:prstTxWarp>
            <a:spAutoFit/>
          </a:bodyPr>
          <a:lstStyle/>
          <a:p>
            <a:r>
              <a:rPr lang="en-US" sz="2800" b="1" dirty="0">
                <a:solidFill>
                  <a:srgbClr val="000090"/>
                </a:solidFill>
              </a:rPr>
              <a:t>Crucial role of quality control during aging</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TextBox 1"/>
          <p:cNvSpPr txBox="1">
            <a:spLocks noChangeArrowheads="1"/>
          </p:cNvSpPr>
          <p:nvPr/>
        </p:nvSpPr>
        <p:spPr bwMode="auto">
          <a:xfrm>
            <a:off x="1558925" y="496888"/>
            <a:ext cx="6249988" cy="522287"/>
          </a:xfrm>
          <a:prstGeom prst="rect">
            <a:avLst/>
          </a:prstGeom>
          <a:noFill/>
          <a:ln w="9525">
            <a:noFill/>
            <a:miter lim="800000"/>
            <a:headEnd/>
            <a:tailEnd/>
          </a:ln>
        </p:spPr>
        <p:txBody>
          <a:bodyPr wrap="none">
            <a:prstTxWarp prst="textNoShape">
              <a:avLst/>
            </a:prstTxWarp>
            <a:spAutoFit/>
          </a:bodyPr>
          <a:lstStyle/>
          <a:p>
            <a:r>
              <a:rPr lang="en-US" sz="2800" b="1">
                <a:solidFill>
                  <a:srgbClr val="800000"/>
                </a:solidFill>
              </a:rPr>
              <a:t>Mechanisms of protein degradation</a:t>
            </a:r>
          </a:p>
        </p:txBody>
      </p:sp>
      <p:sp>
        <p:nvSpPr>
          <p:cNvPr id="18435" name="TextBox 2"/>
          <p:cNvSpPr txBox="1">
            <a:spLocks noChangeArrowheads="1"/>
          </p:cNvSpPr>
          <p:nvPr/>
        </p:nvSpPr>
        <p:spPr bwMode="auto">
          <a:xfrm>
            <a:off x="441325" y="2057400"/>
            <a:ext cx="4903788" cy="3140075"/>
          </a:xfrm>
          <a:prstGeom prst="rect">
            <a:avLst/>
          </a:prstGeom>
          <a:noFill/>
          <a:ln w="9525">
            <a:noFill/>
            <a:miter lim="800000"/>
            <a:headEnd/>
            <a:tailEnd/>
          </a:ln>
        </p:spPr>
        <p:txBody>
          <a:bodyPr wrap="none">
            <a:prstTxWarp prst="textNoShape">
              <a:avLst/>
            </a:prstTxWarp>
            <a:spAutoFit/>
          </a:bodyPr>
          <a:lstStyle/>
          <a:p>
            <a:r>
              <a:rPr lang="en-US" sz="2200" b="1"/>
              <a:t>The Ubiquitin Proteasome Pathway</a:t>
            </a:r>
          </a:p>
          <a:p>
            <a:endParaRPr lang="en-US" sz="2200" b="1"/>
          </a:p>
          <a:p>
            <a:endParaRPr lang="en-US" sz="2200" b="1"/>
          </a:p>
          <a:p>
            <a:r>
              <a:rPr lang="en-US" sz="2200" b="1"/>
              <a:t>The Lysosomal Pathway</a:t>
            </a:r>
          </a:p>
          <a:p>
            <a:endParaRPr lang="en-US" sz="2200" b="1"/>
          </a:p>
          <a:p>
            <a:endParaRPr lang="en-US" sz="2200" b="1"/>
          </a:p>
          <a:p>
            <a:r>
              <a:rPr lang="en-US" sz="2200" b="1"/>
              <a:t>Autophagy</a:t>
            </a:r>
          </a:p>
          <a:p>
            <a:endParaRPr lang="en-US" sz="2200" b="1"/>
          </a:p>
          <a:p>
            <a:endParaRPr lang="en-US" sz="2200" b="1"/>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197808" y="228600"/>
            <a:ext cx="8705779" cy="461665"/>
          </a:xfrm>
          <a:prstGeom prst="rect">
            <a:avLst/>
          </a:prstGeom>
          <a:noFill/>
          <a:ln w="9525">
            <a:noFill/>
            <a:miter lim="800000"/>
            <a:headEnd/>
            <a:tailEnd/>
          </a:ln>
        </p:spPr>
        <p:txBody>
          <a:bodyPr wrap="none">
            <a:prstTxWarp prst="textNoShape">
              <a:avLst/>
            </a:prstTxWarp>
            <a:spAutoFit/>
          </a:bodyPr>
          <a:lstStyle/>
          <a:p>
            <a:r>
              <a:rPr lang="en-US" sz="2400" b="1" dirty="0">
                <a:solidFill>
                  <a:srgbClr val="B52617"/>
                </a:solidFill>
              </a:rPr>
              <a:t>Deposition of </a:t>
            </a:r>
            <a:r>
              <a:rPr lang="en-US" sz="2400" b="1" dirty="0" err="1">
                <a:solidFill>
                  <a:srgbClr val="B52617"/>
                </a:solidFill>
              </a:rPr>
              <a:t>fibrillar</a:t>
            </a:r>
            <a:r>
              <a:rPr lang="en-US" sz="2400" b="1" dirty="0">
                <a:solidFill>
                  <a:srgbClr val="B52617"/>
                </a:solidFill>
              </a:rPr>
              <a:t> </a:t>
            </a:r>
            <a:r>
              <a:rPr lang="en-US" sz="2400" b="1" dirty="0" err="1">
                <a:solidFill>
                  <a:srgbClr val="B52617"/>
                </a:solidFill>
              </a:rPr>
              <a:t>proteinacious</a:t>
            </a:r>
            <a:r>
              <a:rPr lang="en-US" sz="2400" b="1" dirty="0">
                <a:solidFill>
                  <a:srgbClr val="B52617"/>
                </a:solidFill>
              </a:rPr>
              <a:t> material in Parkinson’s disease</a:t>
            </a:r>
          </a:p>
        </p:txBody>
      </p:sp>
      <p:sp>
        <p:nvSpPr>
          <p:cNvPr id="65539" name="Text Box 3"/>
          <p:cNvSpPr txBox="1">
            <a:spLocks noChangeArrowheads="1"/>
          </p:cNvSpPr>
          <p:nvPr/>
        </p:nvSpPr>
        <p:spPr bwMode="auto">
          <a:xfrm>
            <a:off x="212725" y="1219200"/>
            <a:ext cx="8931275" cy="1311275"/>
          </a:xfrm>
          <a:prstGeom prst="rect">
            <a:avLst/>
          </a:prstGeom>
          <a:noFill/>
          <a:ln w="9525">
            <a:noFill/>
            <a:miter lim="800000"/>
            <a:headEnd/>
            <a:tailEnd/>
          </a:ln>
        </p:spPr>
        <p:txBody>
          <a:bodyPr>
            <a:prstTxWarp prst="textNoShape">
              <a:avLst/>
            </a:prstTxWarp>
            <a:spAutoFit/>
          </a:bodyPr>
          <a:lstStyle/>
          <a:p>
            <a:r>
              <a:rPr lang="en-US" sz="2000" b="1"/>
              <a:t>Parkinson’s disease</a:t>
            </a:r>
            <a:r>
              <a:rPr lang="en-US" sz="2000"/>
              <a:t>: characterized by dopaminergic neuronal loss and by intracellular depositions, the </a:t>
            </a:r>
            <a:r>
              <a:rPr lang="en-US" sz="2000" b="1"/>
              <a:t>Lewy bodies</a:t>
            </a:r>
            <a:r>
              <a:rPr lang="en-US" sz="2000"/>
              <a:t>, comprised of </a:t>
            </a:r>
            <a:r>
              <a:rPr lang="en-US" sz="2000">
                <a:latin typeface="Symbol" pitchFamily="-109" charset="2"/>
              </a:rPr>
              <a:t>a</a:t>
            </a:r>
            <a:r>
              <a:rPr lang="en-US" sz="2000"/>
              <a:t>-synuclein and ubiquitin, as the major components. Other components are proteasome and cytoskeletal proteins and other proteins that interact with </a:t>
            </a:r>
            <a:r>
              <a:rPr lang="en-US" sz="2000">
                <a:latin typeface="Symbol" pitchFamily="-109" charset="2"/>
              </a:rPr>
              <a:t>a</a:t>
            </a:r>
            <a:r>
              <a:rPr lang="en-US" sz="2000"/>
              <a:t>-synuclein.</a:t>
            </a:r>
          </a:p>
        </p:txBody>
      </p:sp>
      <p:pic>
        <p:nvPicPr>
          <p:cNvPr id="65540" name="Picture 7"/>
          <p:cNvPicPr>
            <a:picLocks noChangeAspect="1" noChangeArrowheads="1"/>
          </p:cNvPicPr>
          <p:nvPr/>
        </p:nvPicPr>
        <p:blipFill>
          <a:blip r:embed="rId2"/>
          <a:srcRect/>
          <a:stretch>
            <a:fillRect/>
          </a:stretch>
        </p:blipFill>
        <p:spPr bwMode="auto">
          <a:xfrm>
            <a:off x="76200" y="3048000"/>
            <a:ext cx="8991600" cy="2093913"/>
          </a:xfrm>
          <a:prstGeom prst="rect">
            <a:avLst/>
          </a:prstGeom>
          <a:noFill/>
          <a:ln w="9525">
            <a:noFill/>
            <a:miter lim="800000"/>
            <a:headEnd/>
            <a:tailEnd/>
          </a:ln>
        </p:spPr>
      </p:pic>
      <p:sp>
        <p:nvSpPr>
          <p:cNvPr id="65541" name="Rectangle 8"/>
          <p:cNvSpPr>
            <a:spLocks noChangeArrowheads="1"/>
          </p:cNvSpPr>
          <p:nvPr/>
        </p:nvSpPr>
        <p:spPr bwMode="auto">
          <a:xfrm>
            <a:off x="3884613" y="6172200"/>
            <a:ext cx="5106987" cy="304800"/>
          </a:xfrm>
          <a:prstGeom prst="rect">
            <a:avLst/>
          </a:prstGeom>
          <a:noFill/>
          <a:ln w="9525">
            <a:noFill/>
            <a:miter lim="800000"/>
            <a:headEnd/>
            <a:tailEnd/>
          </a:ln>
        </p:spPr>
        <p:txBody>
          <a:bodyPr wrap="none">
            <a:prstTxWarp prst="textNoShape">
              <a:avLst/>
            </a:prstTxWarp>
            <a:spAutoFit/>
          </a:bodyPr>
          <a:lstStyle/>
          <a:p>
            <a:r>
              <a:rPr lang="en-US" sz="1400" b="1"/>
              <a:t>Bossy-Wetzel E, et al., Nat Med. 2004 Jul;10 Suppl:S2-9. Review.</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562" name="Text Box 5"/>
          <p:cNvSpPr txBox="1">
            <a:spLocks noChangeArrowheads="1"/>
          </p:cNvSpPr>
          <p:nvPr/>
        </p:nvSpPr>
        <p:spPr bwMode="auto">
          <a:xfrm>
            <a:off x="381000" y="182563"/>
            <a:ext cx="8420100" cy="519112"/>
          </a:xfrm>
          <a:prstGeom prst="rect">
            <a:avLst/>
          </a:prstGeom>
          <a:noFill/>
          <a:ln w="9525">
            <a:noFill/>
            <a:miter lim="800000"/>
            <a:headEnd/>
            <a:tailEnd/>
          </a:ln>
        </p:spPr>
        <p:txBody>
          <a:bodyPr wrap="none">
            <a:prstTxWarp prst="textNoShape">
              <a:avLst/>
            </a:prstTxWarp>
            <a:spAutoFit/>
          </a:bodyPr>
          <a:lstStyle/>
          <a:p>
            <a:r>
              <a:rPr lang="en-US" sz="2800" b="1">
                <a:solidFill>
                  <a:srgbClr val="B52617"/>
                </a:solidFill>
              </a:rPr>
              <a:t>How </a:t>
            </a:r>
            <a:r>
              <a:rPr lang="en-US" sz="2800" b="1">
                <a:solidFill>
                  <a:srgbClr val="B52617"/>
                </a:solidFill>
                <a:latin typeface="Symbol" pitchFamily="-109" charset="2"/>
              </a:rPr>
              <a:t>a</a:t>
            </a:r>
            <a:r>
              <a:rPr lang="en-US" sz="2800" b="1">
                <a:solidFill>
                  <a:srgbClr val="B52617"/>
                </a:solidFill>
              </a:rPr>
              <a:t>-synuclein is involved in Lewy bodies formation</a:t>
            </a:r>
          </a:p>
        </p:txBody>
      </p:sp>
      <p:pic>
        <p:nvPicPr>
          <p:cNvPr id="66563" name="Picture 6"/>
          <p:cNvPicPr>
            <a:picLocks noChangeAspect="1" noChangeArrowheads="1"/>
          </p:cNvPicPr>
          <p:nvPr/>
        </p:nvPicPr>
        <p:blipFill>
          <a:blip r:embed="rId2"/>
          <a:srcRect/>
          <a:stretch>
            <a:fillRect/>
          </a:stretch>
        </p:blipFill>
        <p:spPr bwMode="auto">
          <a:xfrm>
            <a:off x="914400" y="2484438"/>
            <a:ext cx="7135813" cy="2416175"/>
          </a:xfrm>
          <a:prstGeom prst="rect">
            <a:avLst/>
          </a:prstGeom>
          <a:noFill/>
          <a:ln w="9525">
            <a:noFill/>
            <a:miter lim="800000"/>
            <a:headEnd/>
            <a:tailEnd/>
          </a:ln>
        </p:spPr>
      </p:pic>
      <p:sp>
        <p:nvSpPr>
          <p:cNvPr id="66564" name="Text Box 7"/>
          <p:cNvSpPr txBox="1">
            <a:spLocks noChangeArrowheads="1"/>
          </p:cNvSpPr>
          <p:nvPr/>
        </p:nvSpPr>
        <p:spPr bwMode="auto">
          <a:xfrm>
            <a:off x="2803525" y="2773363"/>
            <a:ext cx="450850" cy="396875"/>
          </a:xfrm>
          <a:prstGeom prst="rect">
            <a:avLst/>
          </a:prstGeom>
          <a:noFill/>
          <a:ln w="9525">
            <a:noFill/>
            <a:miter lim="800000"/>
            <a:headEnd/>
            <a:tailEnd/>
          </a:ln>
        </p:spPr>
        <p:txBody>
          <a:bodyPr wrap="none">
            <a:prstTxWarp prst="textNoShape">
              <a:avLst/>
            </a:prstTxWarp>
            <a:spAutoFit/>
          </a:bodyPr>
          <a:lstStyle/>
          <a:p>
            <a:r>
              <a:rPr lang="en-US" sz="2000"/>
              <a:t>O</a:t>
            </a:r>
            <a:r>
              <a:rPr lang="en-US" sz="2000" baseline="-25000"/>
              <a:t>2</a:t>
            </a:r>
            <a:endParaRPr lang="en-US" sz="2000"/>
          </a:p>
        </p:txBody>
      </p:sp>
      <p:sp>
        <p:nvSpPr>
          <p:cNvPr id="66565" name="Text Box 8"/>
          <p:cNvSpPr txBox="1">
            <a:spLocks noChangeArrowheads="1"/>
          </p:cNvSpPr>
          <p:nvPr/>
        </p:nvSpPr>
        <p:spPr bwMode="auto">
          <a:xfrm>
            <a:off x="3870325" y="5135563"/>
            <a:ext cx="1516063" cy="396875"/>
          </a:xfrm>
          <a:prstGeom prst="rect">
            <a:avLst/>
          </a:prstGeom>
          <a:noFill/>
          <a:ln w="9525">
            <a:noFill/>
            <a:miter lim="800000"/>
            <a:headEnd/>
            <a:tailEnd/>
          </a:ln>
        </p:spPr>
        <p:txBody>
          <a:bodyPr wrap="none">
            <a:prstTxWarp prst="textNoShape">
              <a:avLst/>
            </a:prstTxWarp>
            <a:spAutoFit/>
          </a:bodyPr>
          <a:lstStyle/>
          <a:p>
            <a:r>
              <a:rPr lang="en-US" sz="2000"/>
              <a:t>+ H</a:t>
            </a:r>
            <a:r>
              <a:rPr lang="en-US" sz="2000" baseline="-25000"/>
              <a:t>2</a:t>
            </a:r>
            <a:r>
              <a:rPr lang="en-US" sz="2000"/>
              <a:t>O</a:t>
            </a:r>
            <a:r>
              <a:rPr lang="en-US" sz="2000" baseline="-25000"/>
              <a:t>2</a:t>
            </a:r>
            <a:r>
              <a:rPr lang="en-US" sz="2000"/>
              <a:t> + O</a:t>
            </a:r>
            <a:r>
              <a:rPr lang="en-US" sz="2000" baseline="-25000"/>
              <a:t>2</a:t>
            </a:r>
            <a:r>
              <a:rPr lang="en-US" sz="2000" baseline="30000"/>
              <a:t>-</a:t>
            </a:r>
            <a:endParaRPr lang="en-US" sz="2000"/>
          </a:p>
        </p:txBody>
      </p:sp>
      <p:sp>
        <p:nvSpPr>
          <p:cNvPr id="66566" name="Text Box 9"/>
          <p:cNvSpPr txBox="1">
            <a:spLocks noChangeArrowheads="1"/>
          </p:cNvSpPr>
          <p:nvPr/>
        </p:nvSpPr>
        <p:spPr bwMode="auto">
          <a:xfrm>
            <a:off x="228600" y="685800"/>
            <a:ext cx="8534400" cy="1006475"/>
          </a:xfrm>
          <a:prstGeom prst="rect">
            <a:avLst/>
          </a:prstGeom>
          <a:noFill/>
          <a:ln w="9525">
            <a:noFill/>
            <a:miter lim="800000"/>
            <a:headEnd/>
            <a:tailEnd/>
          </a:ln>
        </p:spPr>
        <p:txBody>
          <a:bodyPr>
            <a:prstTxWarp prst="textNoShape">
              <a:avLst/>
            </a:prstTxWarp>
            <a:spAutoFit/>
          </a:bodyPr>
          <a:lstStyle/>
          <a:p>
            <a:pPr algn="ctr"/>
            <a:r>
              <a:rPr lang="en-US" sz="2000" b="1"/>
              <a:t>Oxidation of Dopamine and subsequent interaction with </a:t>
            </a:r>
            <a:r>
              <a:rPr lang="en-US" sz="2000" b="1">
                <a:latin typeface="Symbol" pitchFamily="-109" charset="2"/>
              </a:rPr>
              <a:t>a</a:t>
            </a:r>
            <a:r>
              <a:rPr lang="en-US" sz="2000" b="1"/>
              <a:t>-synuclein or with Cys residues on different substrates: first step to the formation of </a:t>
            </a:r>
          </a:p>
          <a:p>
            <a:pPr algn="ctr"/>
            <a:r>
              <a:rPr lang="en-US" sz="2000" b="1"/>
              <a:t>protofibrils</a:t>
            </a:r>
          </a:p>
        </p:txBody>
      </p:sp>
      <p:sp>
        <p:nvSpPr>
          <p:cNvPr id="66567" name="Text Box 10"/>
          <p:cNvSpPr txBox="1">
            <a:spLocks noChangeArrowheads="1"/>
          </p:cNvSpPr>
          <p:nvPr/>
        </p:nvSpPr>
        <p:spPr bwMode="auto">
          <a:xfrm>
            <a:off x="1905000" y="4329113"/>
            <a:ext cx="2044700" cy="641350"/>
          </a:xfrm>
          <a:prstGeom prst="rect">
            <a:avLst/>
          </a:prstGeom>
          <a:noFill/>
          <a:ln w="9525">
            <a:noFill/>
            <a:miter lim="800000"/>
            <a:headEnd/>
            <a:tailEnd/>
          </a:ln>
        </p:spPr>
        <p:txBody>
          <a:bodyPr wrap="none">
            <a:prstTxWarp prst="textNoShape">
              <a:avLst/>
            </a:prstTxWarp>
            <a:spAutoFit/>
          </a:bodyPr>
          <a:lstStyle/>
          <a:p>
            <a:r>
              <a:rPr lang="en-US" sz="1800" b="1">
                <a:latin typeface="Symbol" pitchFamily="-109" charset="2"/>
              </a:rPr>
              <a:t>a</a:t>
            </a:r>
            <a:r>
              <a:rPr lang="en-US" sz="1800" b="1"/>
              <a:t>-synuclein</a:t>
            </a:r>
          </a:p>
          <a:p>
            <a:r>
              <a:rPr lang="en-US" sz="1800" b="1"/>
              <a:t>on Tyr, Met or Lys</a:t>
            </a:r>
          </a:p>
        </p:txBody>
      </p:sp>
      <p:sp>
        <p:nvSpPr>
          <p:cNvPr id="66568" name="Text Box 11"/>
          <p:cNvSpPr txBox="1">
            <a:spLocks noChangeArrowheads="1"/>
          </p:cNvSpPr>
          <p:nvPr/>
        </p:nvSpPr>
        <p:spPr bwMode="auto">
          <a:xfrm>
            <a:off x="6765925" y="5051425"/>
            <a:ext cx="2378075" cy="581025"/>
          </a:xfrm>
          <a:prstGeom prst="rect">
            <a:avLst/>
          </a:prstGeom>
          <a:noFill/>
          <a:ln w="9525">
            <a:noFill/>
            <a:miter lim="800000"/>
            <a:headEnd/>
            <a:tailEnd/>
          </a:ln>
        </p:spPr>
        <p:txBody>
          <a:bodyPr>
            <a:prstTxWarp prst="textNoShape">
              <a:avLst/>
            </a:prstTxWarp>
            <a:spAutoFit/>
          </a:bodyPr>
          <a:lstStyle/>
          <a:p>
            <a:r>
              <a:rPr lang="en-US" sz="1600" b="1"/>
              <a:t>Long-lived protofibrillar intermediate</a:t>
            </a:r>
          </a:p>
        </p:txBody>
      </p:sp>
      <p:sp>
        <p:nvSpPr>
          <p:cNvPr id="66569" name="Text Box 13"/>
          <p:cNvSpPr txBox="1">
            <a:spLocks noChangeArrowheads="1"/>
          </p:cNvSpPr>
          <p:nvPr/>
        </p:nvSpPr>
        <p:spPr bwMode="auto">
          <a:xfrm>
            <a:off x="7375525" y="4937125"/>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
        <p:nvSpPr>
          <p:cNvPr id="66570" name="Text Box 15"/>
          <p:cNvSpPr txBox="1">
            <a:spLocks noChangeArrowheads="1"/>
          </p:cNvSpPr>
          <p:nvPr/>
        </p:nvSpPr>
        <p:spPr bwMode="auto">
          <a:xfrm>
            <a:off x="7451725" y="4937125"/>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
        <p:nvSpPr>
          <p:cNvPr id="66571" name="Text Box 17"/>
          <p:cNvSpPr txBox="1">
            <a:spLocks noChangeArrowheads="1"/>
          </p:cNvSpPr>
          <p:nvPr/>
        </p:nvSpPr>
        <p:spPr bwMode="auto">
          <a:xfrm>
            <a:off x="7604125" y="5013325"/>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
        <p:nvSpPr>
          <p:cNvPr id="66572" name="Text Box 18"/>
          <p:cNvSpPr txBox="1">
            <a:spLocks noChangeArrowheads="1"/>
          </p:cNvSpPr>
          <p:nvPr/>
        </p:nvSpPr>
        <p:spPr bwMode="auto">
          <a:xfrm>
            <a:off x="6918325" y="4937125"/>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228600" y="152400"/>
            <a:ext cx="8686800" cy="892552"/>
          </a:xfrm>
          <a:prstGeom prst="rect">
            <a:avLst/>
          </a:prstGeom>
          <a:noFill/>
          <a:ln w="9525">
            <a:noFill/>
            <a:miter lim="800000"/>
            <a:headEnd/>
            <a:tailEnd/>
          </a:ln>
        </p:spPr>
        <p:txBody>
          <a:bodyPr>
            <a:prstTxWarp prst="textNoShape">
              <a:avLst/>
            </a:prstTxWarp>
            <a:spAutoFit/>
          </a:bodyPr>
          <a:lstStyle/>
          <a:p>
            <a:pPr algn="ctr"/>
            <a:r>
              <a:rPr lang="en-US" sz="2600" b="1" dirty="0">
                <a:solidFill>
                  <a:srgbClr val="B52617"/>
                </a:solidFill>
              </a:rPr>
              <a:t>Deposition of </a:t>
            </a:r>
            <a:r>
              <a:rPr lang="en-US" sz="2600" b="1" dirty="0" err="1">
                <a:solidFill>
                  <a:srgbClr val="B52617"/>
                </a:solidFill>
              </a:rPr>
              <a:t>fibrillar</a:t>
            </a:r>
            <a:r>
              <a:rPr lang="en-US" sz="2600" b="1" dirty="0">
                <a:solidFill>
                  <a:srgbClr val="B52617"/>
                </a:solidFill>
              </a:rPr>
              <a:t> </a:t>
            </a:r>
            <a:r>
              <a:rPr lang="en-US" sz="2600" b="1" dirty="0" err="1">
                <a:solidFill>
                  <a:srgbClr val="B52617"/>
                </a:solidFill>
              </a:rPr>
              <a:t>proteinacious</a:t>
            </a:r>
            <a:r>
              <a:rPr lang="en-US" sz="2600" b="1" dirty="0">
                <a:solidFill>
                  <a:srgbClr val="B52617"/>
                </a:solidFill>
              </a:rPr>
              <a:t> material </a:t>
            </a:r>
          </a:p>
          <a:p>
            <a:pPr algn="ctr"/>
            <a:r>
              <a:rPr lang="en-US" sz="2600" b="1" dirty="0">
                <a:solidFill>
                  <a:srgbClr val="B52617"/>
                </a:solidFill>
              </a:rPr>
              <a:t>in Huntington’s disease</a:t>
            </a:r>
          </a:p>
        </p:txBody>
      </p:sp>
      <p:sp>
        <p:nvSpPr>
          <p:cNvPr id="67587" name="Text Box 3"/>
          <p:cNvSpPr txBox="1">
            <a:spLocks noChangeArrowheads="1"/>
          </p:cNvSpPr>
          <p:nvPr/>
        </p:nvSpPr>
        <p:spPr bwMode="auto">
          <a:xfrm>
            <a:off x="60325" y="1295400"/>
            <a:ext cx="9083675" cy="1200150"/>
          </a:xfrm>
          <a:prstGeom prst="rect">
            <a:avLst/>
          </a:prstGeom>
          <a:noFill/>
          <a:ln w="9525">
            <a:noFill/>
            <a:miter lim="800000"/>
            <a:headEnd/>
            <a:tailEnd/>
          </a:ln>
        </p:spPr>
        <p:txBody>
          <a:bodyPr>
            <a:prstTxWarp prst="textNoShape">
              <a:avLst/>
            </a:prstTxWarp>
            <a:spAutoFit/>
          </a:bodyPr>
          <a:lstStyle/>
          <a:p>
            <a:r>
              <a:rPr lang="en-US" sz="1800" b="1"/>
              <a:t>Huntington’s disease:</a:t>
            </a:r>
            <a:r>
              <a:rPr lang="en-US" sz="1800"/>
              <a:t> a progressive neurodegenerative disease characterized by CAG repeats causing glutamine expansion motifs (polyQ) in the N-terminal region of the protein </a:t>
            </a:r>
            <a:r>
              <a:rPr lang="en-US" sz="1800" b="1"/>
              <a:t>huntingtin</a:t>
            </a:r>
            <a:r>
              <a:rPr lang="en-US" sz="1800"/>
              <a:t>. Onset of the disease inversely correlates with the number of CAG repeats. In the HD, huntingtin forms intracellular inclusion bodies, containing material of cellular origin. </a:t>
            </a:r>
          </a:p>
        </p:txBody>
      </p:sp>
      <p:pic>
        <p:nvPicPr>
          <p:cNvPr id="67588" name="Picture 7"/>
          <p:cNvPicPr>
            <a:picLocks noChangeAspect="1" noChangeArrowheads="1"/>
          </p:cNvPicPr>
          <p:nvPr/>
        </p:nvPicPr>
        <p:blipFill>
          <a:blip r:embed="rId2"/>
          <a:srcRect/>
          <a:stretch>
            <a:fillRect/>
          </a:stretch>
        </p:blipFill>
        <p:spPr bwMode="auto">
          <a:xfrm>
            <a:off x="539750" y="3175000"/>
            <a:ext cx="8064500" cy="3073400"/>
          </a:xfrm>
          <a:prstGeom prst="rect">
            <a:avLst/>
          </a:prstGeom>
          <a:noFill/>
          <a:ln w="9525">
            <a:noFill/>
            <a:miter lim="800000"/>
            <a:headEnd/>
            <a:tailEnd/>
          </a:ln>
        </p:spPr>
      </p:pic>
      <p:sp>
        <p:nvSpPr>
          <p:cNvPr id="67589" name="Rectangle 8"/>
          <p:cNvSpPr>
            <a:spLocks noChangeArrowheads="1"/>
          </p:cNvSpPr>
          <p:nvPr/>
        </p:nvSpPr>
        <p:spPr bwMode="auto">
          <a:xfrm>
            <a:off x="152400" y="6477000"/>
            <a:ext cx="5181600" cy="304800"/>
          </a:xfrm>
          <a:prstGeom prst="rect">
            <a:avLst/>
          </a:prstGeom>
          <a:noFill/>
          <a:ln w="9525">
            <a:noFill/>
            <a:miter lim="800000"/>
            <a:headEnd/>
            <a:tailEnd/>
          </a:ln>
        </p:spPr>
        <p:txBody>
          <a:bodyPr wrap="none">
            <a:prstTxWarp prst="textNoShape">
              <a:avLst/>
            </a:prstTxWarp>
            <a:spAutoFit/>
          </a:bodyPr>
          <a:lstStyle/>
          <a:p>
            <a:r>
              <a:rPr lang="en-US" sz="1400" b="1"/>
              <a:t>Ross CA, Poirier MA. Nat Med. 2004 Jul;10 Suppl:S10-7. Review.</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1219185" y="152400"/>
            <a:ext cx="6551643" cy="892552"/>
          </a:xfrm>
          <a:prstGeom prst="rect">
            <a:avLst/>
          </a:prstGeom>
          <a:noFill/>
          <a:ln w="9525">
            <a:noFill/>
            <a:miter lim="800000"/>
            <a:headEnd/>
            <a:tailEnd/>
          </a:ln>
        </p:spPr>
        <p:txBody>
          <a:bodyPr wrap="none">
            <a:prstTxWarp prst="textNoShape">
              <a:avLst/>
            </a:prstTxWarp>
            <a:spAutoFit/>
          </a:bodyPr>
          <a:lstStyle/>
          <a:p>
            <a:pPr algn="ctr"/>
            <a:r>
              <a:rPr lang="en-US" sz="2600" b="1" dirty="0">
                <a:solidFill>
                  <a:srgbClr val="B52617"/>
                </a:solidFill>
              </a:rPr>
              <a:t>Deposition of </a:t>
            </a:r>
            <a:r>
              <a:rPr lang="en-US" sz="2600" b="1" dirty="0" err="1">
                <a:solidFill>
                  <a:srgbClr val="B52617"/>
                </a:solidFill>
              </a:rPr>
              <a:t>fibrillar</a:t>
            </a:r>
            <a:r>
              <a:rPr lang="en-US" sz="2600" b="1" dirty="0">
                <a:solidFill>
                  <a:srgbClr val="B52617"/>
                </a:solidFill>
              </a:rPr>
              <a:t> </a:t>
            </a:r>
            <a:r>
              <a:rPr lang="en-US" sz="2600" b="1" dirty="0" err="1">
                <a:solidFill>
                  <a:srgbClr val="B52617"/>
                </a:solidFill>
              </a:rPr>
              <a:t>proteinacious</a:t>
            </a:r>
            <a:r>
              <a:rPr lang="en-US" sz="2600" b="1" dirty="0">
                <a:solidFill>
                  <a:srgbClr val="B52617"/>
                </a:solidFill>
              </a:rPr>
              <a:t> material </a:t>
            </a:r>
          </a:p>
          <a:p>
            <a:pPr algn="ctr"/>
            <a:r>
              <a:rPr lang="en-US" sz="2600" b="1" dirty="0">
                <a:solidFill>
                  <a:srgbClr val="B52617"/>
                </a:solidFill>
              </a:rPr>
              <a:t>in </a:t>
            </a:r>
            <a:r>
              <a:rPr lang="en-US" sz="2600" b="1" dirty="0" err="1">
                <a:solidFill>
                  <a:srgbClr val="B52617"/>
                </a:solidFill>
              </a:rPr>
              <a:t>Creutzfeldt-Jakob’s</a:t>
            </a:r>
            <a:r>
              <a:rPr lang="en-US" sz="2600" b="1" dirty="0">
                <a:solidFill>
                  <a:srgbClr val="B52617"/>
                </a:solidFill>
              </a:rPr>
              <a:t> disease (</a:t>
            </a:r>
            <a:r>
              <a:rPr lang="en-US" sz="2600" b="1" dirty="0" err="1">
                <a:solidFill>
                  <a:srgbClr val="B52617"/>
                </a:solidFill>
              </a:rPr>
              <a:t>Prion’s</a:t>
            </a:r>
            <a:r>
              <a:rPr lang="en-US" sz="2600" b="1" dirty="0">
                <a:solidFill>
                  <a:srgbClr val="B52617"/>
                </a:solidFill>
              </a:rPr>
              <a:t> disease)</a:t>
            </a:r>
          </a:p>
        </p:txBody>
      </p:sp>
      <p:sp>
        <p:nvSpPr>
          <p:cNvPr id="68611" name="Text Box 3"/>
          <p:cNvSpPr txBox="1">
            <a:spLocks noChangeArrowheads="1"/>
          </p:cNvSpPr>
          <p:nvPr/>
        </p:nvSpPr>
        <p:spPr bwMode="auto">
          <a:xfrm>
            <a:off x="228600" y="1217613"/>
            <a:ext cx="8763000" cy="1465262"/>
          </a:xfrm>
          <a:prstGeom prst="rect">
            <a:avLst/>
          </a:prstGeom>
          <a:noFill/>
          <a:ln w="9525">
            <a:noFill/>
            <a:miter lim="800000"/>
            <a:headEnd/>
            <a:tailEnd/>
          </a:ln>
        </p:spPr>
        <p:txBody>
          <a:bodyPr>
            <a:prstTxWarp prst="textNoShape">
              <a:avLst/>
            </a:prstTxWarp>
            <a:spAutoFit/>
          </a:bodyPr>
          <a:lstStyle/>
          <a:p>
            <a:r>
              <a:rPr lang="en-US" sz="1800" b="1"/>
              <a:t>Prion’s disease:</a:t>
            </a:r>
            <a:r>
              <a:rPr lang="en-US" sz="1800"/>
              <a:t> neurodegenerative disorder caused by prions, via environmental stimuli or genetic mutations. Alterations in the prion protein lead to both intracellular and extracellular accumulation of amyloid aggregates, plaques, similar to those characteristic of AD, and positive to prion protein staining. Probably, replication and accumulation of the protease insensitive PrP</a:t>
            </a:r>
            <a:r>
              <a:rPr lang="en-US" sz="1800" baseline="30000"/>
              <a:t>sc </a:t>
            </a:r>
            <a:r>
              <a:rPr lang="en-US" sz="1800"/>
              <a:t>results in fibril formation and plaque deposition. </a:t>
            </a:r>
            <a:endParaRPr lang="en-US" sz="1800" baseline="30000"/>
          </a:p>
        </p:txBody>
      </p:sp>
      <p:pic>
        <p:nvPicPr>
          <p:cNvPr id="68612" name="Picture 4"/>
          <p:cNvPicPr>
            <a:picLocks noChangeAspect="1" noChangeArrowheads="1"/>
          </p:cNvPicPr>
          <p:nvPr/>
        </p:nvPicPr>
        <p:blipFill>
          <a:blip r:embed="rId2"/>
          <a:srcRect/>
          <a:stretch>
            <a:fillRect/>
          </a:stretch>
        </p:blipFill>
        <p:spPr bwMode="auto">
          <a:xfrm>
            <a:off x="1447800" y="3273425"/>
            <a:ext cx="6172200" cy="3203575"/>
          </a:xfrm>
          <a:prstGeom prst="rect">
            <a:avLst/>
          </a:prstGeom>
          <a:noFill/>
          <a:ln w="9525">
            <a:noFill/>
            <a:miter lim="800000"/>
            <a:headEnd/>
            <a:tailEnd/>
          </a:ln>
        </p:spPr>
      </p:pic>
      <p:sp>
        <p:nvSpPr>
          <p:cNvPr id="68613" name="Text Box 5"/>
          <p:cNvSpPr txBox="1">
            <a:spLocks noChangeArrowheads="1"/>
          </p:cNvSpPr>
          <p:nvPr/>
        </p:nvSpPr>
        <p:spPr bwMode="auto">
          <a:xfrm>
            <a:off x="2193925" y="2803525"/>
            <a:ext cx="1690688" cy="457200"/>
          </a:xfrm>
          <a:prstGeom prst="rect">
            <a:avLst/>
          </a:prstGeom>
          <a:noFill/>
          <a:ln w="9525">
            <a:noFill/>
            <a:miter lim="800000"/>
            <a:headEnd/>
            <a:tailEnd/>
          </a:ln>
        </p:spPr>
        <p:txBody>
          <a:bodyPr wrap="none">
            <a:prstTxWarp prst="textNoShape">
              <a:avLst/>
            </a:prstTxWarp>
            <a:spAutoFit/>
          </a:bodyPr>
          <a:lstStyle/>
          <a:p>
            <a:r>
              <a:rPr lang="en-US"/>
              <a:t>Alzheimer’s</a:t>
            </a:r>
          </a:p>
        </p:txBody>
      </p:sp>
      <p:sp>
        <p:nvSpPr>
          <p:cNvPr id="68614" name="Text Box 6"/>
          <p:cNvSpPr txBox="1">
            <a:spLocks noChangeArrowheads="1"/>
          </p:cNvSpPr>
          <p:nvPr/>
        </p:nvSpPr>
        <p:spPr bwMode="auto">
          <a:xfrm>
            <a:off x="4675188" y="2805113"/>
            <a:ext cx="2589212" cy="457200"/>
          </a:xfrm>
          <a:prstGeom prst="rect">
            <a:avLst/>
          </a:prstGeom>
          <a:noFill/>
          <a:ln w="9525">
            <a:noFill/>
            <a:miter lim="800000"/>
            <a:headEnd/>
            <a:tailEnd/>
          </a:ln>
        </p:spPr>
        <p:txBody>
          <a:bodyPr wrap="none">
            <a:prstTxWarp prst="textNoShape">
              <a:avLst/>
            </a:prstTxWarp>
            <a:spAutoFit/>
          </a:bodyPr>
          <a:lstStyle/>
          <a:p>
            <a:r>
              <a:rPr lang="en-US"/>
              <a:t>Creutzfeldt-Jakob’s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1482069" y="304800"/>
            <a:ext cx="6335438" cy="892552"/>
          </a:xfrm>
          <a:prstGeom prst="rect">
            <a:avLst/>
          </a:prstGeom>
          <a:noFill/>
          <a:ln w="9525">
            <a:noFill/>
            <a:miter lim="800000"/>
            <a:headEnd/>
            <a:tailEnd/>
          </a:ln>
        </p:spPr>
        <p:txBody>
          <a:bodyPr wrap="none">
            <a:prstTxWarp prst="textNoShape">
              <a:avLst/>
            </a:prstTxWarp>
            <a:spAutoFit/>
          </a:bodyPr>
          <a:lstStyle/>
          <a:p>
            <a:pPr algn="ctr"/>
            <a:r>
              <a:rPr lang="en-US" sz="2600" b="1" dirty="0">
                <a:solidFill>
                  <a:srgbClr val="B52617"/>
                </a:solidFill>
              </a:rPr>
              <a:t>Deposition of </a:t>
            </a:r>
            <a:r>
              <a:rPr lang="en-US" sz="2600" b="1" dirty="0" err="1">
                <a:solidFill>
                  <a:srgbClr val="B52617"/>
                </a:solidFill>
              </a:rPr>
              <a:t>fibrillar</a:t>
            </a:r>
            <a:r>
              <a:rPr lang="en-US" sz="2600" b="1" dirty="0">
                <a:solidFill>
                  <a:srgbClr val="B52617"/>
                </a:solidFill>
              </a:rPr>
              <a:t> </a:t>
            </a:r>
            <a:r>
              <a:rPr lang="en-US" sz="2600" b="1" dirty="0" err="1">
                <a:solidFill>
                  <a:srgbClr val="B52617"/>
                </a:solidFill>
              </a:rPr>
              <a:t>proteinacious</a:t>
            </a:r>
            <a:r>
              <a:rPr lang="en-US" sz="2600" b="1" dirty="0">
                <a:solidFill>
                  <a:srgbClr val="B52617"/>
                </a:solidFill>
              </a:rPr>
              <a:t> material </a:t>
            </a:r>
          </a:p>
          <a:p>
            <a:pPr algn="ctr"/>
            <a:r>
              <a:rPr lang="en-US" sz="2600" b="1" dirty="0">
                <a:solidFill>
                  <a:srgbClr val="B52617"/>
                </a:solidFill>
              </a:rPr>
              <a:t>in Amyotrophic Lateral Sclerosis (ALS)</a:t>
            </a:r>
          </a:p>
        </p:txBody>
      </p:sp>
      <p:sp>
        <p:nvSpPr>
          <p:cNvPr id="70659" name="Text Box 3"/>
          <p:cNvSpPr txBox="1">
            <a:spLocks noChangeArrowheads="1"/>
          </p:cNvSpPr>
          <p:nvPr/>
        </p:nvSpPr>
        <p:spPr bwMode="auto">
          <a:xfrm>
            <a:off x="76200" y="1219200"/>
            <a:ext cx="8839200" cy="1200150"/>
          </a:xfrm>
          <a:prstGeom prst="rect">
            <a:avLst/>
          </a:prstGeom>
          <a:noFill/>
          <a:ln w="9525">
            <a:noFill/>
            <a:miter lim="800000"/>
            <a:headEnd/>
            <a:tailEnd/>
          </a:ln>
        </p:spPr>
        <p:txBody>
          <a:bodyPr>
            <a:prstTxWarp prst="textNoShape">
              <a:avLst/>
            </a:prstTxWarp>
            <a:spAutoFit/>
          </a:bodyPr>
          <a:lstStyle/>
          <a:p>
            <a:r>
              <a:rPr lang="en-US" sz="1800" b="1"/>
              <a:t>ALS: </a:t>
            </a:r>
            <a:r>
              <a:rPr lang="en-US" sz="1800"/>
              <a:t>a progressive fatal disease caused by the degeneration of lower motor neurons in the lateral horn of the spinal cord and the upper motor neurons of the cortex. Insoluble cytoplasmic inclusions are observed in the brain of ALS</a:t>
            </a:r>
            <a:r>
              <a:rPr lang="en-US" sz="1800" b="1"/>
              <a:t> </a:t>
            </a:r>
            <a:r>
              <a:rPr lang="en-US" sz="1800"/>
              <a:t>patients. These inclusions are composed also of SOD1 protein and ubiquitin. </a:t>
            </a:r>
            <a:endParaRPr lang="en-US"/>
          </a:p>
        </p:txBody>
      </p:sp>
      <p:pic>
        <p:nvPicPr>
          <p:cNvPr id="70660" name="Picture 4"/>
          <p:cNvPicPr>
            <a:picLocks noChangeAspect="1" noChangeArrowheads="1"/>
          </p:cNvPicPr>
          <p:nvPr/>
        </p:nvPicPr>
        <p:blipFill>
          <a:blip r:embed="rId2"/>
          <a:srcRect/>
          <a:stretch>
            <a:fillRect/>
          </a:stretch>
        </p:blipFill>
        <p:spPr bwMode="auto">
          <a:xfrm>
            <a:off x="457200" y="2822575"/>
            <a:ext cx="8051800" cy="3197225"/>
          </a:xfrm>
          <a:prstGeom prst="rect">
            <a:avLst/>
          </a:prstGeom>
          <a:noFill/>
          <a:ln w="9525">
            <a:noFill/>
            <a:miter lim="800000"/>
            <a:headEnd/>
            <a:tailEnd/>
          </a:ln>
        </p:spPr>
      </p:pic>
      <p:sp>
        <p:nvSpPr>
          <p:cNvPr id="70661" name="Rectangle 5"/>
          <p:cNvSpPr>
            <a:spLocks noChangeArrowheads="1"/>
          </p:cNvSpPr>
          <p:nvPr/>
        </p:nvSpPr>
        <p:spPr bwMode="auto">
          <a:xfrm>
            <a:off x="152400" y="6477000"/>
            <a:ext cx="5181600" cy="304800"/>
          </a:xfrm>
          <a:prstGeom prst="rect">
            <a:avLst/>
          </a:prstGeom>
          <a:noFill/>
          <a:ln w="9525">
            <a:noFill/>
            <a:miter lim="800000"/>
            <a:headEnd/>
            <a:tailEnd/>
          </a:ln>
        </p:spPr>
        <p:txBody>
          <a:bodyPr wrap="none">
            <a:prstTxWarp prst="textNoShape">
              <a:avLst/>
            </a:prstTxWarp>
            <a:spAutoFit/>
          </a:bodyPr>
          <a:lstStyle/>
          <a:p>
            <a:r>
              <a:rPr lang="en-US" sz="1400" b="1"/>
              <a:t>Ross CA, Poirier MA. Nat Med. 2004 Jul;10 Suppl:S10-7. Review.</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456096" y="228600"/>
            <a:ext cx="8153400" cy="1384995"/>
          </a:xfrm>
          <a:prstGeom prst="rect">
            <a:avLst/>
          </a:prstGeom>
          <a:noFill/>
          <a:ln w="9525">
            <a:noFill/>
            <a:miter lim="800000"/>
            <a:headEnd/>
            <a:tailEnd/>
          </a:ln>
        </p:spPr>
        <p:txBody>
          <a:bodyPr>
            <a:prstTxWarp prst="textNoShape">
              <a:avLst/>
            </a:prstTxWarp>
            <a:spAutoFit/>
          </a:bodyPr>
          <a:lstStyle/>
          <a:p>
            <a:pPr algn="ctr"/>
            <a:r>
              <a:rPr lang="en-US" sz="2800" b="1" dirty="0">
                <a:solidFill>
                  <a:srgbClr val="B52617"/>
                </a:solidFill>
              </a:rPr>
              <a:t>Common cellular pathways involved in the formation of insoluble aggregates</a:t>
            </a:r>
            <a:r>
              <a:rPr lang="en-US" sz="2800" b="1" dirty="0" smtClean="0">
                <a:solidFill>
                  <a:srgbClr val="B52617"/>
                </a:solidFill>
              </a:rPr>
              <a:t> </a:t>
            </a:r>
          </a:p>
          <a:p>
            <a:pPr algn="ctr"/>
            <a:endParaRPr lang="en-US" sz="2800" b="1" dirty="0">
              <a:solidFill>
                <a:srgbClr val="B52617"/>
              </a:solidFill>
            </a:endParaRPr>
          </a:p>
        </p:txBody>
      </p:sp>
      <p:sp>
        <p:nvSpPr>
          <p:cNvPr id="72707" name="Text Box 3"/>
          <p:cNvSpPr txBox="1">
            <a:spLocks noChangeArrowheads="1"/>
          </p:cNvSpPr>
          <p:nvPr/>
        </p:nvSpPr>
        <p:spPr bwMode="auto">
          <a:xfrm>
            <a:off x="212725" y="1763390"/>
            <a:ext cx="8550275" cy="822325"/>
          </a:xfrm>
          <a:prstGeom prst="rect">
            <a:avLst/>
          </a:prstGeom>
          <a:noFill/>
          <a:ln w="9525">
            <a:noFill/>
            <a:miter lim="800000"/>
            <a:headEnd/>
            <a:tailEnd/>
          </a:ln>
        </p:spPr>
        <p:txBody>
          <a:bodyPr>
            <a:prstTxWarp prst="textNoShape">
              <a:avLst/>
            </a:prstTxWarp>
            <a:spAutoFit/>
          </a:bodyPr>
          <a:lstStyle/>
          <a:p>
            <a:r>
              <a:rPr lang="en-US" dirty="0"/>
              <a:t>Many of them are </a:t>
            </a:r>
            <a:r>
              <a:rPr lang="en-US" b="1" i="1" u="sng" dirty="0"/>
              <a:t>related to aging</a:t>
            </a:r>
            <a:r>
              <a:rPr lang="en-US" dirty="0"/>
              <a:t>, or can be triggered by particular </a:t>
            </a:r>
            <a:r>
              <a:rPr lang="en-US" b="1" i="1" u="sng" dirty="0"/>
              <a:t>toxins</a:t>
            </a:r>
            <a:r>
              <a:rPr lang="en-US" dirty="0"/>
              <a:t> or by </a:t>
            </a:r>
            <a:r>
              <a:rPr lang="en-US" b="1" i="1" u="sng" dirty="0"/>
              <a:t>loss-of-function</a:t>
            </a:r>
            <a:r>
              <a:rPr lang="en-US" dirty="0"/>
              <a:t> or </a:t>
            </a:r>
            <a:r>
              <a:rPr lang="en-US" b="1" i="1" u="sng" dirty="0"/>
              <a:t>gain-of-function</a:t>
            </a:r>
            <a:r>
              <a:rPr lang="en-US" dirty="0"/>
              <a:t> protein mutants. </a:t>
            </a:r>
          </a:p>
        </p:txBody>
      </p:sp>
      <p:sp>
        <p:nvSpPr>
          <p:cNvPr id="72708" name="Rectangle 4"/>
          <p:cNvSpPr>
            <a:spLocks noChangeArrowheads="1"/>
          </p:cNvSpPr>
          <p:nvPr/>
        </p:nvSpPr>
        <p:spPr bwMode="auto">
          <a:xfrm>
            <a:off x="381000" y="3031803"/>
            <a:ext cx="8362950" cy="2246769"/>
          </a:xfrm>
          <a:prstGeom prst="rect">
            <a:avLst/>
          </a:prstGeom>
          <a:noFill/>
          <a:ln w="9525">
            <a:noFill/>
            <a:miter lim="800000"/>
            <a:headEnd/>
            <a:tailEnd/>
          </a:ln>
        </p:spPr>
        <p:txBody>
          <a:bodyPr>
            <a:prstTxWarp prst="textNoShape">
              <a:avLst/>
            </a:prstTxWarp>
            <a:spAutoFit/>
          </a:bodyPr>
          <a:lstStyle/>
          <a:p>
            <a:r>
              <a:rPr lang="en-US" sz="2000" b="1" dirty="0">
                <a:solidFill>
                  <a:srgbClr val="B52617"/>
                </a:solidFill>
              </a:rPr>
              <a:t>1- Mitochondrial dysfunction and increased oxidative stress, increased production of ROS</a:t>
            </a:r>
            <a:endParaRPr lang="en-US" sz="2000" b="1" dirty="0" smtClean="0">
              <a:solidFill>
                <a:srgbClr val="B52617"/>
              </a:solidFill>
            </a:endParaRPr>
          </a:p>
          <a:p>
            <a:endParaRPr lang="en-US" sz="2000" b="1" dirty="0" smtClean="0">
              <a:solidFill>
                <a:srgbClr val="B52617"/>
              </a:solidFill>
            </a:endParaRPr>
          </a:p>
          <a:p>
            <a:r>
              <a:rPr lang="en-US" sz="2000" b="1" dirty="0">
                <a:solidFill>
                  <a:srgbClr val="B52617"/>
                </a:solidFill>
              </a:rPr>
              <a:t>2</a:t>
            </a:r>
            <a:r>
              <a:rPr lang="en-US" sz="2000" b="1" dirty="0" smtClean="0">
                <a:solidFill>
                  <a:srgbClr val="B52617"/>
                </a:solidFill>
              </a:rPr>
              <a:t>-</a:t>
            </a:r>
            <a:r>
              <a:rPr lang="en-US" sz="2000" b="1" dirty="0">
                <a:solidFill>
                  <a:srgbClr val="B52617"/>
                </a:solidFill>
              </a:rPr>
              <a:t>Decreased chaperones and </a:t>
            </a:r>
            <a:r>
              <a:rPr lang="en-US" sz="2000" b="1" dirty="0" err="1">
                <a:solidFill>
                  <a:srgbClr val="B52617"/>
                </a:solidFill>
              </a:rPr>
              <a:t>proteasomal</a:t>
            </a:r>
            <a:r>
              <a:rPr lang="en-US" sz="2000" b="1" dirty="0">
                <a:solidFill>
                  <a:srgbClr val="B52617"/>
                </a:solidFill>
              </a:rPr>
              <a:t> activity</a:t>
            </a:r>
          </a:p>
          <a:p>
            <a:endParaRPr lang="en-US" sz="2000" b="1" dirty="0" smtClean="0">
              <a:solidFill>
                <a:srgbClr val="B52617"/>
              </a:solidFill>
            </a:endParaRPr>
          </a:p>
          <a:p>
            <a:r>
              <a:rPr lang="en-US" sz="2000" b="1" dirty="0">
                <a:solidFill>
                  <a:srgbClr val="B52617"/>
                </a:solidFill>
              </a:rPr>
              <a:t>3</a:t>
            </a:r>
            <a:r>
              <a:rPr lang="en-US" sz="2000" b="1" dirty="0" smtClean="0">
                <a:solidFill>
                  <a:srgbClr val="B52617"/>
                </a:solidFill>
              </a:rPr>
              <a:t>-</a:t>
            </a:r>
            <a:r>
              <a:rPr lang="en-US" sz="2000" b="1" dirty="0">
                <a:solidFill>
                  <a:srgbClr val="B52617"/>
                </a:solidFill>
              </a:rPr>
              <a:t>Decreased protein degradation</a:t>
            </a:r>
          </a:p>
          <a:p>
            <a:endParaRPr lang="en-US" sz="2000" b="1" dirty="0">
              <a:solidFill>
                <a:srgbClr val="B52617"/>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TotalTime>
  <Words>2565</Words>
  <Application>Microsoft Macintosh PowerPoint</Application>
  <PresentationFormat>On-screen Show (4:3)</PresentationFormat>
  <Paragraphs>213</Paragraphs>
  <Slides>38</Slides>
  <Notes>0</Notes>
  <HiddenSlides>0</HiddenSlides>
  <MMClips>1</MMClips>
  <ScaleCrop>false</ScaleCrop>
  <HeadingPairs>
    <vt:vector size="4" baseType="variant">
      <vt:variant>
        <vt:lpstr>Design Template</vt:lpstr>
      </vt:variant>
      <vt:variant>
        <vt:i4>1</vt:i4>
      </vt:variant>
      <vt:variant>
        <vt:lpstr>Slide Titles</vt:lpstr>
      </vt:variant>
      <vt:variant>
        <vt:i4>38</vt:i4>
      </vt:variant>
    </vt:vector>
  </HeadingPairs>
  <TitlesOfParts>
    <vt:vector size="39" baseType="lpstr">
      <vt:lpstr>Office Theme</vt:lpstr>
      <vt:lpstr>January 26th</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January 26th</dc:title>
  <dc:creator>Lucia Pastorino</dc:creator>
  <cp:lastModifiedBy>Lucia Pastorino</cp:lastModifiedBy>
  <cp:revision>2</cp:revision>
  <dcterms:created xsi:type="dcterms:W3CDTF">2015-01-25T22:09:28Z</dcterms:created>
  <dcterms:modified xsi:type="dcterms:W3CDTF">2015-01-25T22:26:40Z</dcterms:modified>
</cp:coreProperties>
</file>